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commentAuthors.xml" ContentType="application/vnd.openxmlformats-officedocument.presentationml.commentAuthors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81" r:id="rId1"/>
  </p:sldMasterIdLst>
  <p:notesMasterIdLst>
    <p:notesMasterId r:id="rId36"/>
  </p:notesMasterIdLst>
  <p:sldIdLst>
    <p:sldId id="388" r:id="rId2"/>
    <p:sldId id="389" r:id="rId3"/>
    <p:sldId id="390" r:id="rId4"/>
    <p:sldId id="423" r:id="rId5"/>
    <p:sldId id="391" r:id="rId6"/>
    <p:sldId id="392" r:id="rId7"/>
    <p:sldId id="393" r:id="rId8"/>
    <p:sldId id="394" r:id="rId9"/>
    <p:sldId id="410" r:id="rId10"/>
    <p:sldId id="395" r:id="rId11"/>
    <p:sldId id="396" r:id="rId12"/>
    <p:sldId id="397" r:id="rId13"/>
    <p:sldId id="398" r:id="rId14"/>
    <p:sldId id="399" r:id="rId15"/>
    <p:sldId id="401" r:id="rId16"/>
    <p:sldId id="400" r:id="rId17"/>
    <p:sldId id="402" r:id="rId18"/>
    <p:sldId id="403" r:id="rId19"/>
    <p:sldId id="404" r:id="rId20"/>
    <p:sldId id="405" r:id="rId21"/>
    <p:sldId id="406" r:id="rId22"/>
    <p:sldId id="407" r:id="rId23"/>
    <p:sldId id="408" r:id="rId24"/>
    <p:sldId id="409" r:id="rId25"/>
    <p:sldId id="411" r:id="rId26"/>
    <p:sldId id="414" r:id="rId27"/>
    <p:sldId id="420" r:id="rId28"/>
    <p:sldId id="421" r:id="rId29"/>
    <p:sldId id="416" r:id="rId30"/>
    <p:sldId id="417" r:id="rId31"/>
    <p:sldId id="418" r:id="rId32"/>
    <p:sldId id="419" r:id="rId33"/>
    <p:sldId id="415" r:id="rId34"/>
    <p:sldId id="422" r:id="rId35"/>
  </p:sldIdLst>
  <p:sldSz cx="10475913" cy="7345363"/>
  <p:notesSz cx="7099300" cy="10234613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509021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1018044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52706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2036087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545110" algn="l" defTabSz="1018044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3054131" algn="l" defTabSz="1018044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563150" algn="l" defTabSz="1018044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4072175" algn="l" defTabSz="1018044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4549">
          <p15:clr>
            <a:srgbClr val="A4A3A4"/>
          </p15:clr>
        </p15:guide>
        <p15:guide id="2" orient="horz" pos="448">
          <p15:clr>
            <a:srgbClr val="A4A3A4"/>
          </p15:clr>
        </p15:guide>
        <p15:guide id="3" orient="horz" pos="4490">
          <p15:clr>
            <a:srgbClr val="A4A3A4"/>
          </p15:clr>
        </p15:guide>
        <p15:guide id="4" orient="horz" pos="4208">
          <p15:clr>
            <a:srgbClr val="A4A3A4"/>
          </p15:clr>
        </p15:guide>
        <p15:guide id="5" orient="horz" pos="78">
          <p15:clr>
            <a:srgbClr val="A4A3A4"/>
          </p15:clr>
        </p15:guide>
        <p15:guide id="6" orient="horz" pos="638">
          <p15:clr>
            <a:srgbClr val="A4A3A4"/>
          </p15:clr>
        </p15:guide>
        <p15:guide id="7" pos="78">
          <p15:clr>
            <a:srgbClr val="A4A3A4"/>
          </p15:clr>
        </p15:guide>
        <p15:guide id="8" pos="6336">
          <p15:clr>
            <a:srgbClr val="A4A3A4"/>
          </p15:clr>
        </p15:guide>
        <p15:guide id="9" pos="3300">
          <p15:clr>
            <a:srgbClr val="A4A3A4"/>
          </p15:clr>
        </p15:guide>
        <p15:guide id="10" pos="6523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Wuebbeling" initials="W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2F2F2"/>
    <a:srgbClr val="000000"/>
    <a:srgbClr val="FF0000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ittlere Formatvorlage 2 - Akz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50" autoAdjust="0"/>
    <p:restoredTop sz="91805" autoAdjust="0"/>
  </p:normalViewPr>
  <p:slideViewPr>
    <p:cSldViewPr snapToObjects="1" showGuides="1">
      <p:cViewPr varScale="1">
        <p:scale>
          <a:sx n="88" d="100"/>
          <a:sy n="88" d="100"/>
        </p:scale>
        <p:origin x="-1080" y="-96"/>
      </p:cViewPr>
      <p:guideLst>
        <p:guide orient="horz" pos="4549"/>
        <p:guide orient="horz" pos="448"/>
        <p:guide orient="horz" pos="4490"/>
        <p:guide orient="horz" pos="4208"/>
        <p:guide orient="horz" pos="78"/>
        <p:guide orient="horz" pos="638"/>
        <p:guide pos="78"/>
        <p:guide pos="6336"/>
        <p:guide pos="3300"/>
        <p:guide pos="6523"/>
      </p:guideLst>
    </p:cSldViewPr>
  </p:slideViewPr>
  <p:outlineViewPr>
    <p:cViewPr>
      <p:scale>
        <a:sx n="33" d="100"/>
        <a:sy n="33" d="100"/>
      </p:scale>
      <p:origin x="0" y="3753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70" d="100"/>
        <a:sy n="170" d="100"/>
      </p:scale>
      <p:origin x="0" y="2058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76787" cy="511254"/>
          </a:xfrm>
          <a:prstGeom prst="rect">
            <a:avLst/>
          </a:prstGeom>
        </p:spPr>
        <p:txBody>
          <a:bodyPr vert="horz" lIns="99057" tIns="49528" rIns="99057" bIns="49528" rtlCol="0"/>
          <a:lstStyle>
            <a:lvl1pPr algn="l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4020927" y="1"/>
            <a:ext cx="3076787" cy="511254"/>
          </a:xfrm>
          <a:prstGeom prst="rect">
            <a:avLst/>
          </a:prstGeom>
        </p:spPr>
        <p:txBody>
          <a:bodyPr vert="horz" lIns="99057" tIns="49528" rIns="99057" bIns="49528" rtlCol="0"/>
          <a:lstStyle>
            <a:lvl1pPr algn="r">
              <a:defRPr sz="1300"/>
            </a:lvl1pPr>
          </a:lstStyle>
          <a:p>
            <a:pPr>
              <a:defRPr/>
            </a:pPr>
            <a:fld id="{B02CBC8D-7FF1-4B43-ABC6-A4EEF6542E73}" type="datetimeFigureOut">
              <a:rPr lang="en-US"/>
              <a:pPr>
                <a:defRPr/>
              </a:pPr>
              <a:t>8/25/2022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812800" y="766763"/>
            <a:ext cx="5473700" cy="3838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57" tIns="49528" rIns="99057" bIns="49528" rtlCol="0" anchor="ctr"/>
          <a:lstStyle/>
          <a:p>
            <a:pPr lvl="0"/>
            <a:endParaRPr lang="en-US" noProof="0" smtClean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709296" y="4861679"/>
            <a:ext cx="5680709" cy="4606053"/>
          </a:xfrm>
          <a:prstGeom prst="rect">
            <a:avLst/>
          </a:prstGeom>
        </p:spPr>
        <p:txBody>
          <a:bodyPr vert="horz" lIns="99057" tIns="49528" rIns="99057" bIns="49528" rtlCol="0"/>
          <a:lstStyle/>
          <a:p>
            <a:pPr lvl="0"/>
            <a:r>
              <a:rPr lang="de-DE" noProof="0" smtClean="0"/>
              <a:t>Textmasterformat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en-US" noProof="0" smtClean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721772"/>
            <a:ext cx="3076787" cy="511254"/>
          </a:xfrm>
          <a:prstGeom prst="rect">
            <a:avLst/>
          </a:prstGeom>
        </p:spPr>
        <p:txBody>
          <a:bodyPr vert="horz" lIns="99057" tIns="49528" rIns="99057" bIns="49528" rtlCol="0" anchor="b"/>
          <a:lstStyle>
            <a:lvl1pPr algn="l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4020927" y="9721772"/>
            <a:ext cx="3076787" cy="511254"/>
          </a:xfrm>
          <a:prstGeom prst="rect">
            <a:avLst/>
          </a:prstGeom>
        </p:spPr>
        <p:txBody>
          <a:bodyPr vert="horz" lIns="99057" tIns="49528" rIns="99057" bIns="49528" rtlCol="0" anchor="b"/>
          <a:lstStyle>
            <a:lvl1pPr algn="r">
              <a:defRPr sz="1300"/>
            </a:lvl1pPr>
          </a:lstStyle>
          <a:p>
            <a:pPr>
              <a:defRPr/>
            </a:pPr>
            <a:fld id="{4C521E26-A184-4C74-AB33-274557BF7407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33410983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509021" algn="l" rtl="0" eaLnBrk="0" fontAlgn="base" hangingPunct="0">
      <a:spcBef>
        <a:spcPct val="30000"/>
      </a:spcBef>
      <a:spcAft>
        <a:spcPct val="0"/>
      </a:spcAft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1018044" algn="l" rtl="0" eaLnBrk="0" fontAlgn="base" hangingPunct="0">
      <a:spcBef>
        <a:spcPct val="30000"/>
      </a:spcBef>
      <a:spcAft>
        <a:spcPct val="0"/>
      </a:spcAft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527065" algn="l" rtl="0" eaLnBrk="0" fontAlgn="base" hangingPunct="0">
      <a:spcBef>
        <a:spcPct val="30000"/>
      </a:spcBef>
      <a:spcAft>
        <a:spcPct val="0"/>
      </a:spcAft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2036087" algn="l" rtl="0" eaLnBrk="0" fontAlgn="base" hangingPunct="0">
      <a:spcBef>
        <a:spcPct val="30000"/>
      </a:spcBef>
      <a:spcAft>
        <a:spcPct val="0"/>
      </a:spcAft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2545110" algn="l" defTabSz="1018044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3054131" algn="l" defTabSz="1018044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3563150" algn="l" defTabSz="1018044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4072175" algn="l" defTabSz="1018044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Bild aus http://www.secdev.org/conf/IPv6_RH_security-csw07.pdf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C521E26-A184-4C74-AB33-274557BF7407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0185241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https://www.troopers.de/wp-content/uploads/2013/11/TROOPERS14-Remote_OS_Detection_with_IPv6-Mathias_Morbitzer.pdf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C521E26-A184-4C74-AB33-274557BF7407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9862361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de-DE" smtClean="0"/>
              <a:t>https://www.troopers.de/wp-content/uploads/2013/11/TROOPERS14-Remote_OS_Detection_with_IPv6-Mathias_Morbitzer.pdf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C521E26-A184-4C74-AB33-274557BF7407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4024141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de-DE" smtClean="0"/>
              <a:t>https://www.troopers.de/wp-content/uploads/2013/11/TROOPERS14-Remote_OS_Detection_with_IPv6-Mathias_Morbitzer.pdf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C521E26-A184-4C74-AB33-274557BF7407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1624055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de-DE" smtClean="0"/>
              <a:t>https://www.troopers.de/wp-content/uploads/2013/11/TROOPERS14-Remote_OS_Detection_with_IPv6-Mathias_Morbitzer.pdf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C521E26-A184-4C74-AB33-274557BF7407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6873666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27"/>
          <p:cNvGrpSpPr>
            <a:grpSpLocks noChangeAspect="1"/>
          </p:cNvGrpSpPr>
          <p:nvPr/>
        </p:nvGrpSpPr>
        <p:grpSpPr>
          <a:xfrm>
            <a:off x="4294248" y="6"/>
            <a:ext cx="6188686" cy="7345363"/>
            <a:chOff x="3778209" y="0"/>
            <a:chExt cx="5444993" cy="5184775"/>
          </a:xfrm>
        </p:grpSpPr>
        <p:pic>
          <p:nvPicPr>
            <p:cNvPr id="29" name="Grafik 28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8209" y="0"/>
              <a:ext cx="5444993" cy="5184775"/>
            </a:xfrm>
            <a:prstGeom prst="rect">
              <a:avLst/>
            </a:prstGeom>
          </p:spPr>
        </p:pic>
        <p:pic>
          <p:nvPicPr>
            <p:cNvPr id="30" name="Grafik 29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60771" y="1620454"/>
              <a:ext cx="1975907" cy="2653200"/>
            </a:xfrm>
            <a:prstGeom prst="rect">
              <a:avLst/>
            </a:prstGeom>
          </p:spPr>
        </p:pic>
      </p:grp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473904" y="2244654"/>
            <a:ext cx="5728378" cy="510018"/>
          </a:xfrm>
        </p:spPr>
        <p:txBody>
          <a:bodyPr wrap="none" bIns="0" anchor="b" anchorCtr="0"/>
          <a:lstStyle>
            <a:lvl1pPr>
              <a:lnSpc>
                <a:spcPts val="2673"/>
              </a:lnSpc>
              <a:defRPr sz="2700"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473904" y="2754546"/>
            <a:ext cx="5728378" cy="2652096"/>
          </a:xfrm>
        </p:spPr>
        <p:txBody>
          <a:bodyPr tIns="0" bIns="0"/>
          <a:lstStyle>
            <a:lvl1pPr marL="0" indent="0" algn="l">
              <a:lnSpc>
                <a:spcPts val="4009"/>
              </a:lnSpc>
              <a:spcBef>
                <a:spcPts val="0"/>
              </a:spcBef>
              <a:spcAft>
                <a:spcPts val="0"/>
              </a:spcAft>
              <a:buNone/>
              <a:defRPr sz="3600" cap="all" baseline="0">
                <a:solidFill>
                  <a:schemeClr val="accent2"/>
                </a:solidFill>
                <a:latin typeface="Exo 2 Semi Bold" pitchFamily="50" charset="0"/>
              </a:defRPr>
            </a:lvl1pPr>
            <a:lvl2pPr marL="50902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180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270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360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451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54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631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721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de-DE" dirty="0"/>
          </a:p>
        </p:txBody>
      </p:sp>
      <p:grpSp>
        <p:nvGrpSpPr>
          <p:cNvPr id="5" name="Gruppieren 69"/>
          <p:cNvGrpSpPr>
            <a:grpSpLocks noChangeAspect="1"/>
          </p:cNvGrpSpPr>
          <p:nvPr/>
        </p:nvGrpSpPr>
        <p:grpSpPr>
          <a:xfrm>
            <a:off x="327373" y="408302"/>
            <a:ext cx="1916868" cy="918033"/>
            <a:chOff x="7081838" y="144463"/>
            <a:chExt cx="1871662" cy="719137"/>
          </a:xfrm>
        </p:grpSpPr>
        <p:sp>
          <p:nvSpPr>
            <p:cNvPr id="71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7081838" y="144463"/>
              <a:ext cx="1871662" cy="7191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72" name="Freeform 5"/>
            <p:cNvSpPr>
              <a:spLocks/>
            </p:cNvSpPr>
            <p:nvPr userDrawn="1"/>
          </p:nvSpPr>
          <p:spPr bwMode="auto">
            <a:xfrm>
              <a:off x="8216900" y="144463"/>
              <a:ext cx="455612" cy="392112"/>
            </a:xfrm>
            <a:custGeom>
              <a:avLst/>
              <a:gdLst>
                <a:gd name="T0" fmla="*/ 944 w 1277"/>
                <a:gd name="T1" fmla="*/ 552 h 1104"/>
                <a:gd name="T2" fmla="*/ 1277 w 1277"/>
                <a:gd name="T3" fmla="*/ 0 h 1104"/>
                <a:gd name="T4" fmla="*/ 0 w 1277"/>
                <a:gd name="T5" fmla="*/ 0 h 1104"/>
                <a:gd name="T6" fmla="*/ 0 w 1277"/>
                <a:gd name="T7" fmla="*/ 1104 h 1104"/>
                <a:gd name="T8" fmla="*/ 944 w 1277"/>
                <a:gd name="T9" fmla="*/ 552 h 1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77" h="1104">
                  <a:moveTo>
                    <a:pt x="944" y="552"/>
                  </a:moveTo>
                  <a:cubicBezTo>
                    <a:pt x="1110" y="357"/>
                    <a:pt x="1203" y="197"/>
                    <a:pt x="1277" y="0"/>
                  </a:cubicBezTo>
                  <a:lnTo>
                    <a:pt x="0" y="0"/>
                  </a:lnTo>
                  <a:lnTo>
                    <a:pt x="0" y="1104"/>
                  </a:lnTo>
                  <a:cubicBezTo>
                    <a:pt x="253" y="1070"/>
                    <a:pt x="607" y="949"/>
                    <a:pt x="944" y="552"/>
                  </a:cubicBezTo>
                  <a:close/>
                </a:path>
              </a:pathLst>
            </a:custGeom>
            <a:solidFill>
              <a:srgbClr val="07529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73" name="Rectangle 6"/>
            <p:cNvSpPr>
              <a:spLocks noChangeArrowheads="1"/>
            </p:cNvSpPr>
            <p:nvPr userDrawn="1"/>
          </p:nvSpPr>
          <p:spPr bwMode="auto">
            <a:xfrm>
              <a:off x="8216900" y="654050"/>
              <a:ext cx="714375" cy="200025"/>
            </a:xfrm>
            <a:prstGeom prst="rect">
              <a:avLst/>
            </a:prstGeom>
            <a:solidFill>
              <a:srgbClr val="EAB90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74" name="Freeform 7"/>
            <p:cNvSpPr>
              <a:spLocks/>
            </p:cNvSpPr>
            <p:nvPr userDrawn="1"/>
          </p:nvSpPr>
          <p:spPr bwMode="auto">
            <a:xfrm>
              <a:off x="8216900" y="144463"/>
              <a:ext cx="714375" cy="477837"/>
            </a:xfrm>
            <a:custGeom>
              <a:avLst/>
              <a:gdLst>
                <a:gd name="T0" fmla="*/ 2000 w 2000"/>
                <a:gd name="T1" fmla="*/ 0 h 1349"/>
                <a:gd name="T2" fmla="*/ 1361 w 2000"/>
                <a:gd name="T3" fmla="*/ 0 h 1349"/>
                <a:gd name="T4" fmla="*/ 992 w 2000"/>
                <a:gd name="T5" fmla="*/ 627 h 1349"/>
                <a:gd name="T6" fmla="*/ 0 w 2000"/>
                <a:gd name="T7" fmla="*/ 1193 h 1349"/>
                <a:gd name="T8" fmla="*/ 0 w 2000"/>
                <a:gd name="T9" fmla="*/ 1349 h 1349"/>
                <a:gd name="T10" fmla="*/ 2000 w 2000"/>
                <a:gd name="T11" fmla="*/ 1349 h 1349"/>
                <a:gd name="T12" fmla="*/ 2000 w 2000"/>
                <a:gd name="T13" fmla="*/ 0 h 1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00" h="1349">
                  <a:moveTo>
                    <a:pt x="2000" y="0"/>
                  </a:moveTo>
                  <a:lnTo>
                    <a:pt x="1361" y="0"/>
                  </a:lnTo>
                  <a:cubicBezTo>
                    <a:pt x="1285" y="208"/>
                    <a:pt x="1168" y="419"/>
                    <a:pt x="992" y="627"/>
                  </a:cubicBezTo>
                  <a:cubicBezTo>
                    <a:pt x="644" y="1036"/>
                    <a:pt x="259" y="1159"/>
                    <a:pt x="0" y="1193"/>
                  </a:cubicBezTo>
                  <a:lnTo>
                    <a:pt x="0" y="1349"/>
                  </a:lnTo>
                  <a:lnTo>
                    <a:pt x="2000" y="1349"/>
                  </a:lnTo>
                  <a:lnTo>
                    <a:pt x="2000" y="0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75" name="Freeform 8"/>
            <p:cNvSpPr>
              <a:spLocks noEditPoints="1"/>
            </p:cNvSpPr>
            <p:nvPr userDrawn="1"/>
          </p:nvSpPr>
          <p:spPr bwMode="auto">
            <a:xfrm>
              <a:off x="8250238" y="690563"/>
              <a:ext cx="95250" cy="131762"/>
            </a:xfrm>
            <a:custGeom>
              <a:avLst/>
              <a:gdLst>
                <a:gd name="T0" fmla="*/ 134 w 264"/>
                <a:gd name="T1" fmla="*/ 318 h 371"/>
                <a:gd name="T2" fmla="*/ 198 w 264"/>
                <a:gd name="T3" fmla="*/ 265 h 371"/>
                <a:gd name="T4" fmla="*/ 132 w 264"/>
                <a:gd name="T5" fmla="*/ 203 h 371"/>
                <a:gd name="T6" fmla="*/ 65 w 264"/>
                <a:gd name="T7" fmla="*/ 203 h 371"/>
                <a:gd name="T8" fmla="*/ 65 w 264"/>
                <a:gd name="T9" fmla="*/ 318 h 371"/>
                <a:gd name="T10" fmla="*/ 134 w 264"/>
                <a:gd name="T11" fmla="*/ 318 h 371"/>
                <a:gd name="T12" fmla="*/ 65 w 264"/>
                <a:gd name="T13" fmla="*/ 53 h 371"/>
                <a:gd name="T14" fmla="*/ 65 w 264"/>
                <a:gd name="T15" fmla="*/ 155 h 371"/>
                <a:gd name="T16" fmla="*/ 131 w 264"/>
                <a:gd name="T17" fmla="*/ 155 h 371"/>
                <a:gd name="T18" fmla="*/ 190 w 264"/>
                <a:gd name="T19" fmla="*/ 103 h 371"/>
                <a:gd name="T20" fmla="*/ 126 w 264"/>
                <a:gd name="T21" fmla="*/ 53 h 371"/>
                <a:gd name="T22" fmla="*/ 65 w 264"/>
                <a:gd name="T23" fmla="*/ 53 h 371"/>
                <a:gd name="T24" fmla="*/ 191 w 264"/>
                <a:gd name="T25" fmla="*/ 180 h 371"/>
                <a:gd name="T26" fmla="*/ 264 w 264"/>
                <a:gd name="T27" fmla="*/ 277 h 371"/>
                <a:gd name="T28" fmla="*/ 145 w 264"/>
                <a:gd name="T29" fmla="*/ 371 h 371"/>
                <a:gd name="T30" fmla="*/ 0 w 264"/>
                <a:gd name="T31" fmla="*/ 367 h 371"/>
                <a:gd name="T32" fmla="*/ 0 w 264"/>
                <a:gd name="T33" fmla="*/ 4 h 371"/>
                <a:gd name="T34" fmla="*/ 129 w 264"/>
                <a:gd name="T35" fmla="*/ 0 h 371"/>
                <a:gd name="T36" fmla="*/ 253 w 264"/>
                <a:gd name="T37" fmla="*/ 95 h 371"/>
                <a:gd name="T38" fmla="*/ 191 w 264"/>
                <a:gd name="T39" fmla="*/ 178 h 371"/>
                <a:gd name="T40" fmla="*/ 191 w 264"/>
                <a:gd name="T41" fmla="*/ 180 h 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64" h="371">
                  <a:moveTo>
                    <a:pt x="134" y="318"/>
                  </a:moveTo>
                  <a:cubicBezTo>
                    <a:pt x="183" y="318"/>
                    <a:pt x="198" y="308"/>
                    <a:pt x="198" y="265"/>
                  </a:cubicBezTo>
                  <a:cubicBezTo>
                    <a:pt x="198" y="216"/>
                    <a:pt x="182" y="204"/>
                    <a:pt x="132" y="203"/>
                  </a:cubicBezTo>
                  <a:lnTo>
                    <a:pt x="65" y="203"/>
                  </a:lnTo>
                  <a:lnTo>
                    <a:pt x="65" y="318"/>
                  </a:lnTo>
                  <a:lnTo>
                    <a:pt x="134" y="318"/>
                  </a:lnTo>
                  <a:close/>
                  <a:moveTo>
                    <a:pt x="65" y="53"/>
                  </a:moveTo>
                  <a:lnTo>
                    <a:pt x="65" y="155"/>
                  </a:lnTo>
                  <a:lnTo>
                    <a:pt x="131" y="155"/>
                  </a:lnTo>
                  <a:cubicBezTo>
                    <a:pt x="175" y="155"/>
                    <a:pt x="190" y="145"/>
                    <a:pt x="190" y="103"/>
                  </a:cubicBezTo>
                  <a:cubicBezTo>
                    <a:pt x="190" y="63"/>
                    <a:pt x="174" y="53"/>
                    <a:pt x="126" y="53"/>
                  </a:cubicBezTo>
                  <a:lnTo>
                    <a:pt x="65" y="53"/>
                  </a:lnTo>
                  <a:close/>
                  <a:moveTo>
                    <a:pt x="191" y="180"/>
                  </a:moveTo>
                  <a:cubicBezTo>
                    <a:pt x="245" y="185"/>
                    <a:pt x="264" y="219"/>
                    <a:pt x="264" y="277"/>
                  </a:cubicBezTo>
                  <a:cubicBezTo>
                    <a:pt x="264" y="351"/>
                    <a:pt x="230" y="371"/>
                    <a:pt x="145" y="371"/>
                  </a:cubicBezTo>
                  <a:cubicBezTo>
                    <a:pt x="79" y="371"/>
                    <a:pt x="44" y="371"/>
                    <a:pt x="0" y="367"/>
                  </a:cubicBezTo>
                  <a:lnTo>
                    <a:pt x="0" y="4"/>
                  </a:lnTo>
                  <a:cubicBezTo>
                    <a:pt x="39" y="1"/>
                    <a:pt x="71" y="0"/>
                    <a:pt x="129" y="0"/>
                  </a:cubicBezTo>
                  <a:cubicBezTo>
                    <a:pt x="220" y="0"/>
                    <a:pt x="253" y="20"/>
                    <a:pt x="253" y="95"/>
                  </a:cubicBezTo>
                  <a:cubicBezTo>
                    <a:pt x="253" y="147"/>
                    <a:pt x="235" y="174"/>
                    <a:pt x="191" y="178"/>
                  </a:cubicBezTo>
                  <a:lnTo>
                    <a:pt x="191" y="18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76" name="Freeform 9"/>
            <p:cNvSpPr>
              <a:spLocks noEditPoints="1"/>
            </p:cNvSpPr>
            <p:nvPr userDrawn="1"/>
          </p:nvSpPr>
          <p:spPr bwMode="auto">
            <a:xfrm>
              <a:off x="8364538" y="688975"/>
              <a:ext cx="106362" cy="133350"/>
            </a:xfrm>
            <a:custGeom>
              <a:avLst/>
              <a:gdLst>
                <a:gd name="T0" fmla="*/ 69 w 299"/>
                <a:gd name="T1" fmla="*/ 188 h 376"/>
                <a:gd name="T2" fmla="*/ 149 w 299"/>
                <a:gd name="T3" fmla="*/ 320 h 376"/>
                <a:gd name="T4" fmla="*/ 230 w 299"/>
                <a:gd name="T5" fmla="*/ 188 h 376"/>
                <a:gd name="T6" fmla="*/ 149 w 299"/>
                <a:gd name="T7" fmla="*/ 56 h 376"/>
                <a:gd name="T8" fmla="*/ 69 w 299"/>
                <a:gd name="T9" fmla="*/ 188 h 376"/>
                <a:gd name="T10" fmla="*/ 299 w 299"/>
                <a:gd name="T11" fmla="*/ 188 h 376"/>
                <a:gd name="T12" fmla="*/ 149 w 299"/>
                <a:gd name="T13" fmla="*/ 376 h 376"/>
                <a:gd name="T14" fmla="*/ 0 w 299"/>
                <a:gd name="T15" fmla="*/ 188 h 376"/>
                <a:gd name="T16" fmla="*/ 149 w 299"/>
                <a:gd name="T17" fmla="*/ 0 h 376"/>
                <a:gd name="T18" fmla="*/ 299 w 299"/>
                <a:gd name="T19" fmla="*/ 188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9" h="376">
                  <a:moveTo>
                    <a:pt x="69" y="188"/>
                  </a:moveTo>
                  <a:cubicBezTo>
                    <a:pt x="69" y="289"/>
                    <a:pt x="88" y="320"/>
                    <a:pt x="149" y="320"/>
                  </a:cubicBezTo>
                  <a:cubicBezTo>
                    <a:pt x="211" y="320"/>
                    <a:pt x="230" y="289"/>
                    <a:pt x="230" y="188"/>
                  </a:cubicBezTo>
                  <a:cubicBezTo>
                    <a:pt x="230" y="87"/>
                    <a:pt x="211" y="56"/>
                    <a:pt x="149" y="56"/>
                  </a:cubicBezTo>
                  <a:cubicBezTo>
                    <a:pt x="88" y="56"/>
                    <a:pt x="69" y="87"/>
                    <a:pt x="69" y="188"/>
                  </a:cubicBezTo>
                  <a:close/>
                  <a:moveTo>
                    <a:pt x="299" y="188"/>
                  </a:moveTo>
                  <a:cubicBezTo>
                    <a:pt x="299" y="332"/>
                    <a:pt x="260" y="376"/>
                    <a:pt x="149" y="376"/>
                  </a:cubicBezTo>
                  <a:cubicBezTo>
                    <a:pt x="39" y="376"/>
                    <a:pt x="0" y="332"/>
                    <a:pt x="0" y="188"/>
                  </a:cubicBezTo>
                  <a:cubicBezTo>
                    <a:pt x="0" y="44"/>
                    <a:pt x="39" y="0"/>
                    <a:pt x="149" y="0"/>
                  </a:cubicBezTo>
                  <a:cubicBezTo>
                    <a:pt x="260" y="0"/>
                    <a:pt x="299" y="44"/>
                    <a:pt x="299" y="18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77" name="Freeform 10"/>
            <p:cNvSpPr>
              <a:spLocks/>
            </p:cNvSpPr>
            <p:nvPr userDrawn="1"/>
          </p:nvSpPr>
          <p:spPr bwMode="auto">
            <a:xfrm>
              <a:off x="8496300" y="692150"/>
              <a:ext cx="104775" cy="128587"/>
            </a:xfrm>
            <a:custGeom>
              <a:avLst/>
              <a:gdLst>
                <a:gd name="T0" fmla="*/ 295 w 295"/>
                <a:gd name="T1" fmla="*/ 339 h 363"/>
                <a:gd name="T2" fmla="*/ 271 w 295"/>
                <a:gd name="T3" fmla="*/ 363 h 363"/>
                <a:gd name="T4" fmla="*/ 219 w 295"/>
                <a:gd name="T5" fmla="*/ 363 h 363"/>
                <a:gd name="T6" fmla="*/ 192 w 295"/>
                <a:gd name="T7" fmla="*/ 343 h 363"/>
                <a:gd name="T8" fmla="*/ 90 w 295"/>
                <a:gd name="T9" fmla="*/ 121 h 363"/>
                <a:gd name="T10" fmla="*/ 68 w 295"/>
                <a:gd name="T11" fmla="*/ 67 h 363"/>
                <a:gd name="T12" fmla="*/ 62 w 295"/>
                <a:gd name="T13" fmla="*/ 67 h 363"/>
                <a:gd name="T14" fmla="*/ 65 w 295"/>
                <a:gd name="T15" fmla="*/ 121 h 363"/>
                <a:gd name="T16" fmla="*/ 65 w 295"/>
                <a:gd name="T17" fmla="*/ 363 h 363"/>
                <a:gd name="T18" fmla="*/ 0 w 295"/>
                <a:gd name="T19" fmla="*/ 363 h 363"/>
                <a:gd name="T20" fmla="*/ 0 w 295"/>
                <a:gd name="T21" fmla="*/ 25 h 363"/>
                <a:gd name="T22" fmla="*/ 25 w 295"/>
                <a:gd name="T23" fmla="*/ 0 h 363"/>
                <a:gd name="T24" fmla="*/ 76 w 295"/>
                <a:gd name="T25" fmla="*/ 0 h 363"/>
                <a:gd name="T26" fmla="*/ 103 w 295"/>
                <a:gd name="T27" fmla="*/ 20 h 363"/>
                <a:gd name="T28" fmla="*/ 202 w 295"/>
                <a:gd name="T29" fmla="*/ 237 h 363"/>
                <a:gd name="T30" fmla="*/ 227 w 295"/>
                <a:gd name="T31" fmla="*/ 294 h 363"/>
                <a:gd name="T32" fmla="*/ 234 w 295"/>
                <a:gd name="T33" fmla="*/ 294 h 363"/>
                <a:gd name="T34" fmla="*/ 231 w 295"/>
                <a:gd name="T35" fmla="*/ 235 h 363"/>
                <a:gd name="T36" fmla="*/ 231 w 295"/>
                <a:gd name="T37" fmla="*/ 0 h 363"/>
                <a:gd name="T38" fmla="*/ 295 w 295"/>
                <a:gd name="T39" fmla="*/ 0 h 363"/>
                <a:gd name="T40" fmla="*/ 295 w 295"/>
                <a:gd name="T41" fmla="*/ 339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95" h="363">
                  <a:moveTo>
                    <a:pt x="295" y="339"/>
                  </a:moveTo>
                  <a:cubicBezTo>
                    <a:pt x="295" y="355"/>
                    <a:pt x="287" y="363"/>
                    <a:pt x="271" y="363"/>
                  </a:cubicBezTo>
                  <a:lnTo>
                    <a:pt x="219" y="363"/>
                  </a:lnTo>
                  <a:cubicBezTo>
                    <a:pt x="205" y="363"/>
                    <a:pt x="197" y="357"/>
                    <a:pt x="192" y="343"/>
                  </a:cubicBezTo>
                  <a:lnTo>
                    <a:pt x="90" y="121"/>
                  </a:lnTo>
                  <a:cubicBezTo>
                    <a:pt x="83" y="106"/>
                    <a:pt x="72" y="84"/>
                    <a:pt x="68" y="67"/>
                  </a:cubicBezTo>
                  <a:lnTo>
                    <a:pt x="62" y="67"/>
                  </a:lnTo>
                  <a:cubicBezTo>
                    <a:pt x="64" y="85"/>
                    <a:pt x="65" y="104"/>
                    <a:pt x="65" y="121"/>
                  </a:cubicBezTo>
                  <a:lnTo>
                    <a:pt x="65" y="363"/>
                  </a:lnTo>
                  <a:lnTo>
                    <a:pt x="0" y="363"/>
                  </a:lnTo>
                  <a:lnTo>
                    <a:pt x="0" y="25"/>
                  </a:lnTo>
                  <a:cubicBezTo>
                    <a:pt x="0" y="9"/>
                    <a:pt x="9" y="0"/>
                    <a:pt x="25" y="0"/>
                  </a:cubicBezTo>
                  <a:lnTo>
                    <a:pt x="76" y="0"/>
                  </a:lnTo>
                  <a:cubicBezTo>
                    <a:pt x="90" y="0"/>
                    <a:pt x="97" y="7"/>
                    <a:pt x="103" y="20"/>
                  </a:cubicBezTo>
                  <a:lnTo>
                    <a:pt x="202" y="237"/>
                  </a:lnTo>
                  <a:cubicBezTo>
                    <a:pt x="209" y="252"/>
                    <a:pt x="219" y="274"/>
                    <a:pt x="227" y="294"/>
                  </a:cubicBezTo>
                  <a:lnTo>
                    <a:pt x="234" y="294"/>
                  </a:lnTo>
                  <a:cubicBezTo>
                    <a:pt x="232" y="274"/>
                    <a:pt x="231" y="254"/>
                    <a:pt x="231" y="235"/>
                  </a:cubicBezTo>
                  <a:lnTo>
                    <a:pt x="231" y="0"/>
                  </a:lnTo>
                  <a:lnTo>
                    <a:pt x="295" y="0"/>
                  </a:lnTo>
                  <a:lnTo>
                    <a:pt x="295" y="3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78" name="Freeform 11"/>
            <p:cNvSpPr>
              <a:spLocks/>
            </p:cNvSpPr>
            <p:nvPr userDrawn="1"/>
          </p:nvSpPr>
          <p:spPr bwMode="auto">
            <a:xfrm>
              <a:off x="8629650" y="692150"/>
              <a:ext cx="104775" cy="128587"/>
            </a:xfrm>
            <a:custGeom>
              <a:avLst/>
              <a:gdLst>
                <a:gd name="T0" fmla="*/ 295 w 295"/>
                <a:gd name="T1" fmla="*/ 339 h 363"/>
                <a:gd name="T2" fmla="*/ 271 w 295"/>
                <a:gd name="T3" fmla="*/ 363 h 363"/>
                <a:gd name="T4" fmla="*/ 219 w 295"/>
                <a:gd name="T5" fmla="*/ 363 h 363"/>
                <a:gd name="T6" fmla="*/ 191 w 295"/>
                <a:gd name="T7" fmla="*/ 343 h 363"/>
                <a:gd name="T8" fmla="*/ 89 w 295"/>
                <a:gd name="T9" fmla="*/ 121 h 363"/>
                <a:gd name="T10" fmla="*/ 68 w 295"/>
                <a:gd name="T11" fmla="*/ 67 h 363"/>
                <a:gd name="T12" fmla="*/ 62 w 295"/>
                <a:gd name="T13" fmla="*/ 67 h 363"/>
                <a:gd name="T14" fmla="*/ 65 w 295"/>
                <a:gd name="T15" fmla="*/ 121 h 363"/>
                <a:gd name="T16" fmla="*/ 65 w 295"/>
                <a:gd name="T17" fmla="*/ 363 h 363"/>
                <a:gd name="T18" fmla="*/ 0 w 295"/>
                <a:gd name="T19" fmla="*/ 363 h 363"/>
                <a:gd name="T20" fmla="*/ 0 w 295"/>
                <a:gd name="T21" fmla="*/ 25 h 363"/>
                <a:gd name="T22" fmla="*/ 25 w 295"/>
                <a:gd name="T23" fmla="*/ 0 h 363"/>
                <a:gd name="T24" fmla="*/ 76 w 295"/>
                <a:gd name="T25" fmla="*/ 0 h 363"/>
                <a:gd name="T26" fmla="*/ 103 w 295"/>
                <a:gd name="T27" fmla="*/ 20 h 363"/>
                <a:gd name="T28" fmla="*/ 202 w 295"/>
                <a:gd name="T29" fmla="*/ 237 h 363"/>
                <a:gd name="T30" fmla="*/ 227 w 295"/>
                <a:gd name="T31" fmla="*/ 294 h 363"/>
                <a:gd name="T32" fmla="*/ 233 w 295"/>
                <a:gd name="T33" fmla="*/ 294 h 363"/>
                <a:gd name="T34" fmla="*/ 231 w 295"/>
                <a:gd name="T35" fmla="*/ 235 h 363"/>
                <a:gd name="T36" fmla="*/ 231 w 295"/>
                <a:gd name="T37" fmla="*/ 0 h 363"/>
                <a:gd name="T38" fmla="*/ 295 w 295"/>
                <a:gd name="T39" fmla="*/ 0 h 363"/>
                <a:gd name="T40" fmla="*/ 295 w 295"/>
                <a:gd name="T41" fmla="*/ 339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95" h="363">
                  <a:moveTo>
                    <a:pt x="295" y="339"/>
                  </a:moveTo>
                  <a:cubicBezTo>
                    <a:pt x="295" y="355"/>
                    <a:pt x="286" y="363"/>
                    <a:pt x="271" y="363"/>
                  </a:cubicBezTo>
                  <a:lnTo>
                    <a:pt x="219" y="363"/>
                  </a:lnTo>
                  <a:cubicBezTo>
                    <a:pt x="204" y="363"/>
                    <a:pt x="197" y="357"/>
                    <a:pt x="191" y="343"/>
                  </a:cubicBezTo>
                  <a:lnTo>
                    <a:pt x="89" y="121"/>
                  </a:lnTo>
                  <a:cubicBezTo>
                    <a:pt x="83" y="106"/>
                    <a:pt x="72" y="84"/>
                    <a:pt x="68" y="67"/>
                  </a:cubicBezTo>
                  <a:lnTo>
                    <a:pt x="62" y="67"/>
                  </a:lnTo>
                  <a:cubicBezTo>
                    <a:pt x="64" y="85"/>
                    <a:pt x="65" y="104"/>
                    <a:pt x="65" y="121"/>
                  </a:cubicBezTo>
                  <a:lnTo>
                    <a:pt x="65" y="363"/>
                  </a:lnTo>
                  <a:lnTo>
                    <a:pt x="0" y="363"/>
                  </a:lnTo>
                  <a:lnTo>
                    <a:pt x="0" y="25"/>
                  </a:lnTo>
                  <a:cubicBezTo>
                    <a:pt x="0" y="9"/>
                    <a:pt x="9" y="0"/>
                    <a:pt x="25" y="0"/>
                  </a:cubicBezTo>
                  <a:lnTo>
                    <a:pt x="76" y="0"/>
                  </a:lnTo>
                  <a:cubicBezTo>
                    <a:pt x="90" y="0"/>
                    <a:pt x="97" y="7"/>
                    <a:pt x="103" y="20"/>
                  </a:cubicBezTo>
                  <a:lnTo>
                    <a:pt x="202" y="237"/>
                  </a:lnTo>
                  <a:cubicBezTo>
                    <a:pt x="209" y="252"/>
                    <a:pt x="219" y="274"/>
                    <a:pt x="227" y="294"/>
                  </a:cubicBezTo>
                  <a:lnTo>
                    <a:pt x="233" y="294"/>
                  </a:lnTo>
                  <a:cubicBezTo>
                    <a:pt x="232" y="274"/>
                    <a:pt x="231" y="254"/>
                    <a:pt x="231" y="235"/>
                  </a:cubicBezTo>
                  <a:lnTo>
                    <a:pt x="231" y="0"/>
                  </a:lnTo>
                  <a:lnTo>
                    <a:pt x="295" y="0"/>
                  </a:lnTo>
                  <a:lnTo>
                    <a:pt x="295" y="3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79" name="Freeform 12"/>
            <p:cNvSpPr>
              <a:spLocks/>
            </p:cNvSpPr>
            <p:nvPr userDrawn="1"/>
          </p:nvSpPr>
          <p:spPr bwMode="auto">
            <a:xfrm>
              <a:off x="7081838" y="692150"/>
              <a:ext cx="95250" cy="130175"/>
            </a:xfrm>
            <a:custGeom>
              <a:avLst/>
              <a:gdLst>
                <a:gd name="T0" fmla="*/ 267 w 267"/>
                <a:gd name="T1" fmla="*/ 223 h 370"/>
                <a:gd name="T2" fmla="*/ 136 w 267"/>
                <a:gd name="T3" fmla="*/ 370 h 370"/>
                <a:gd name="T4" fmla="*/ 0 w 267"/>
                <a:gd name="T5" fmla="*/ 223 h 370"/>
                <a:gd name="T6" fmla="*/ 0 w 267"/>
                <a:gd name="T7" fmla="*/ 0 h 370"/>
                <a:gd name="T8" fmla="*/ 53 w 267"/>
                <a:gd name="T9" fmla="*/ 0 h 370"/>
                <a:gd name="T10" fmla="*/ 53 w 267"/>
                <a:gd name="T11" fmla="*/ 223 h 370"/>
                <a:gd name="T12" fmla="*/ 134 w 267"/>
                <a:gd name="T13" fmla="*/ 323 h 370"/>
                <a:gd name="T14" fmla="*/ 215 w 267"/>
                <a:gd name="T15" fmla="*/ 223 h 370"/>
                <a:gd name="T16" fmla="*/ 215 w 267"/>
                <a:gd name="T17" fmla="*/ 0 h 370"/>
                <a:gd name="T18" fmla="*/ 267 w 267"/>
                <a:gd name="T19" fmla="*/ 0 h 370"/>
                <a:gd name="T20" fmla="*/ 267 w 267"/>
                <a:gd name="T21" fmla="*/ 223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67" h="370">
                  <a:moveTo>
                    <a:pt x="267" y="223"/>
                  </a:moveTo>
                  <a:cubicBezTo>
                    <a:pt x="267" y="330"/>
                    <a:pt x="232" y="370"/>
                    <a:pt x="136" y="370"/>
                  </a:cubicBezTo>
                  <a:cubicBezTo>
                    <a:pt x="36" y="370"/>
                    <a:pt x="0" y="330"/>
                    <a:pt x="0" y="223"/>
                  </a:cubicBezTo>
                  <a:lnTo>
                    <a:pt x="0" y="0"/>
                  </a:lnTo>
                  <a:lnTo>
                    <a:pt x="53" y="0"/>
                  </a:lnTo>
                  <a:lnTo>
                    <a:pt x="53" y="223"/>
                  </a:lnTo>
                  <a:cubicBezTo>
                    <a:pt x="53" y="298"/>
                    <a:pt x="73" y="323"/>
                    <a:pt x="134" y="323"/>
                  </a:cubicBezTo>
                  <a:cubicBezTo>
                    <a:pt x="193" y="323"/>
                    <a:pt x="215" y="298"/>
                    <a:pt x="215" y="223"/>
                  </a:cubicBezTo>
                  <a:lnTo>
                    <a:pt x="215" y="0"/>
                  </a:lnTo>
                  <a:lnTo>
                    <a:pt x="267" y="0"/>
                  </a:lnTo>
                  <a:lnTo>
                    <a:pt x="267" y="223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80" name="Freeform 13"/>
            <p:cNvSpPr>
              <a:spLocks/>
            </p:cNvSpPr>
            <p:nvPr userDrawn="1"/>
          </p:nvSpPr>
          <p:spPr bwMode="auto">
            <a:xfrm>
              <a:off x="7207250" y="692150"/>
              <a:ext cx="101600" cy="128587"/>
            </a:xfrm>
            <a:custGeom>
              <a:avLst/>
              <a:gdLst>
                <a:gd name="T0" fmla="*/ 284 w 284"/>
                <a:gd name="T1" fmla="*/ 343 h 363"/>
                <a:gd name="T2" fmla="*/ 265 w 284"/>
                <a:gd name="T3" fmla="*/ 363 h 363"/>
                <a:gd name="T4" fmla="*/ 215 w 284"/>
                <a:gd name="T5" fmla="*/ 363 h 363"/>
                <a:gd name="T6" fmla="*/ 192 w 284"/>
                <a:gd name="T7" fmla="*/ 347 h 363"/>
                <a:gd name="T8" fmla="*/ 79 w 284"/>
                <a:gd name="T9" fmla="*/ 100 h 363"/>
                <a:gd name="T10" fmla="*/ 57 w 284"/>
                <a:gd name="T11" fmla="*/ 49 h 363"/>
                <a:gd name="T12" fmla="*/ 50 w 284"/>
                <a:gd name="T13" fmla="*/ 49 h 363"/>
                <a:gd name="T14" fmla="*/ 53 w 284"/>
                <a:gd name="T15" fmla="*/ 100 h 363"/>
                <a:gd name="T16" fmla="*/ 53 w 284"/>
                <a:gd name="T17" fmla="*/ 363 h 363"/>
                <a:gd name="T18" fmla="*/ 0 w 284"/>
                <a:gd name="T19" fmla="*/ 363 h 363"/>
                <a:gd name="T20" fmla="*/ 0 w 284"/>
                <a:gd name="T21" fmla="*/ 21 h 363"/>
                <a:gd name="T22" fmla="*/ 20 w 284"/>
                <a:gd name="T23" fmla="*/ 0 h 363"/>
                <a:gd name="T24" fmla="*/ 68 w 284"/>
                <a:gd name="T25" fmla="*/ 0 h 363"/>
                <a:gd name="T26" fmla="*/ 92 w 284"/>
                <a:gd name="T27" fmla="*/ 17 h 363"/>
                <a:gd name="T28" fmla="*/ 202 w 284"/>
                <a:gd name="T29" fmla="*/ 257 h 363"/>
                <a:gd name="T30" fmla="*/ 227 w 284"/>
                <a:gd name="T31" fmla="*/ 312 h 363"/>
                <a:gd name="T32" fmla="*/ 235 w 284"/>
                <a:gd name="T33" fmla="*/ 312 h 363"/>
                <a:gd name="T34" fmla="*/ 232 w 284"/>
                <a:gd name="T35" fmla="*/ 255 h 363"/>
                <a:gd name="T36" fmla="*/ 232 w 284"/>
                <a:gd name="T37" fmla="*/ 0 h 363"/>
                <a:gd name="T38" fmla="*/ 284 w 284"/>
                <a:gd name="T39" fmla="*/ 0 h 363"/>
                <a:gd name="T40" fmla="*/ 284 w 284"/>
                <a:gd name="T41" fmla="*/ 343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4" h="363">
                  <a:moveTo>
                    <a:pt x="284" y="343"/>
                  </a:moveTo>
                  <a:cubicBezTo>
                    <a:pt x="284" y="356"/>
                    <a:pt x="277" y="363"/>
                    <a:pt x="265" y="363"/>
                  </a:cubicBezTo>
                  <a:lnTo>
                    <a:pt x="215" y="363"/>
                  </a:lnTo>
                  <a:cubicBezTo>
                    <a:pt x="203" y="363"/>
                    <a:pt x="197" y="358"/>
                    <a:pt x="192" y="347"/>
                  </a:cubicBezTo>
                  <a:lnTo>
                    <a:pt x="79" y="100"/>
                  </a:lnTo>
                  <a:cubicBezTo>
                    <a:pt x="73" y="86"/>
                    <a:pt x="62" y="64"/>
                    <a:pt x="57" y="49"/>
                  </a:cubicBezTo>
                  <a:lnTo>
                    <a:pt x="50" y="49"/>
                  </a:lnTo>
                  <a:cubicBezTo>
                    <a:pt x="52" y="66"/>
                    <a:pt x="53" y="83"/>
                    <a:pt x="53" y="100"/>
                  </a:cubicBezTo>
                  <a:lnTo>
                    <a:pt x="53" y="363"/>
                  </a:lnTo>
                  <a:lnTo>
                    <a:pt x="0" y="363"/>
                  </a:lnTo>
                  <a:lnTo>
                    <a:pt x="0" y="21"/>
                  </a:lnTo>
                  <a:cubicBezTo>
                    <a:pt x="0" y="7"/>
                    <a:pt x="7" y="0"/>
                    <a:pt x="20" y="0"/>
                  </a:cubicBezTo>
                  <a:lnTo>
                    <a:pt x="68" y="0"/>
                  </a:lnTo>
                  <a:cubicBezTo>
                    <a:pt x="80" y="0"/>
                    <a:pt x="86" y="6"/>
                    <a:pt x="92" y="17"/>
                  </a:cubicBezTo>
                  <a:lnTo>
                    <a:pt x="202" y="257"/>
                  </a:lnTo>
                  <a:cubicBezTo>
                    <a:pt x="208" y="272"/>
                    <a:pt x="219" y="293"/>
                    <a:pt x="227" y="312"/>
                  </a:cubicBezTo>
                  <a:lnTo>
                    <a:pt x="235" y="312"/>
                  </a:lnTo>
                  <a:cubicBezTo>
                    <a:pt x="233" y="293"/>
                    <a:pt x="232" y="274"/>
                    <a:pt x="232" y="255"/>
                  </a:cubicBezTo>
                  <a:lnTo>
                    <a:pt x="232" y="0"/>
                  </a:lnTo>
                  <a:lnTo>
                    <a:pt x="284" y="0"/>
                  </a:lnTo>
                  <a:lnTo>
                    <a:pt x="284" y="343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81" name="Rectangle 14"/>
            <p:cNvSpPr>
              <a:spLocks noChangeArrowheads="1"/>
            </p:cNvSpPr>
            <p:nvPr userDrawn="1"/>
          </p:nvSpPr>
          <p:spPr bwMode="auto">
            <a:xfrm>
              <a:off x="7340600" y="692150"/>
              <a:ext cx="19050" cy="128587"/>
            </a:xfrm>
            <a:prstGeom prst="rect">
              <a:avLst/>
            </a:pr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82" name="Freeform 15"/>
            <p:cNvSpPr>
              <a:spLocks/>
            </p:cNvSpPr>
            <p:nvPr userDrawn="1"/>
          </p:nvSpPr>
          <p:spPr bwMode="auto">
            <a:xfrm>
              <a:off x="7378700" y="692150"/>
              <a:ext cx="109537" cy="128587"/>
            </a:xfrm>
            <a:custGeom>
              <a:avLst/>
              <a:gdLst>
                <a:gd name="T0" fmla="*/ 199 w 306"/>
                <a:gd name="T1" fmla="*/ 348 h 363"/>
                <a:gd name="T2" fmla="*/ 179 w 306"/>
                <a:gd name="T3" fmla="*/ 363 h 363"/>
                <a:gd name="T4" fmla="*/ 128 w 306"/>
                <a:gd name="T5" fmla="*/ 363 h 363"/>
                <a:gd name="T6" fmla="*/ 108 w 306"/>
                <a:gd name="T7" fmla="*/ 348 h 363"/>
                <a:gd name="T8" fmla="*/ 0 w 306"/>
                <a:gd name="T9" fmla="*/ 0 h 363"/>
                <a:gd name="T10" fmla="*/ 55 w 306"/>
                <a:gd name="T11" fmla="*/ 0 h 363"/>
                <a:gd name="T12" fmla="*/ 137 w 306"/>
                <a:gd name="T13" fmla="*/ 283 h 363"/>
                <a:gd name="T14" fmla="*/ 147 w 306"/>
                <a:gd name="T15" fmla="*/ 323 h 363"/>
                <a:gd name="T16" fmla="*/ 161 w 306"/>
                <a:gd name="T17" fmla="*/ 323 h 363"/>
                <a:gd name="T18" fmla="*/ 171 w 306"/>
                <a:gd name="T19" fmla="*/ 283 h 363"/>
                <a:gd name="T20" fmla="*/ 252 w 306"/>
                <a:gd name="T21" fmla="*/ 0 h 363"/>
                <a:gd name="T22" fmla="*/ 306 w 306"/>
                <a:gd name="T23" fmla="*/ 0 h 363"/>
                <a:gd name="T24" fmla="*/ 199 w 306"/>
                <a:gd name="T25" fmla="*/ 348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06" h="363">
                  <a:moveTo>
                    <a:pt x="199" y="348"/>
                  </a:moveTo>
                  <a:cubicBezTo>
                    <a:pt x="197" y="357"/>
                    <a:pt x="189" y="363"/>
                    <a:pt x="179" y="363"/>
                  </a:cubicBezTo>
                  <a:lnTo>
                    <a:pt x="128" y="363"/>
                  </a:lnTo>
                  <a:cubicBezTo>
                    <a:pt x="118" y="363"/>
                    <a:pt x="110" y="357"/>
                    <a:pt x="108" y="348"/>
                  </a:cubicBezTo>
                  <a:lnTo>
                    <a:pt x="0" y="0"/>
                  </a:lnTo>
                  <a:lnTo>
                    <a:pt x="55" y="0"/>
                  </a:lnTo>
                  <a:lnTo>
                    <a:pt x="137" y="283"/>
                  </a:lnTo>
                  <a:cubicBezTo>
                    <a:pt x="140" y="296"/>
                    <a:pt x="143" y="310"/>
                    <a:pt x="147" y="323"/>
                  </a:cubicBezTo>
                  <a:lnTo>
                    <a:pt x="161" y="323"/>
                  </a:lnTo>
                  <a:cubicBezTo>
                    <a:pt x="163" y="310"/>
                    <a:pt x="167" y="296"/>
                    <a:pt x="171" y="283"/>
                  </a:cubicBezTo>
                  <a:lnTo>
                    <a:pt x="252" y="0"/>
                  </a:lnTo>
                  <a:lnTo>
                    <a:pt x="306" y="0"/>
                  </a:lnTo>
                  <a:lnTo>
                    <a:pt x="199" y="348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83" name="Freeform 16"/>
            <p:cNvSpPr>
              <a:spLocks/>
            </p:cNvSpPr>
            <p:nvPr userDrawn="1"/>
          </p:nvSpPr>
          <p:spPr bwMode="auto">
            <a:xfrm>
              <a:off x="7505700" y="692150"/>
              <a:ext cx="80962" cy="128587"/>
            </a:xfrm>
            <a:custGeom>
              <a:avLst/>
              <a:gdLst>
                <a:gd name="T0" fmla="*/ 228 w 228"/>
                <a:gd name="T1" fmla="*/ 361 h 365"/>
                <a:gd name="T2" fmla="*/ 73 w 228"/>
                <a:gd name="T3" fmla="*/ 365 h 365"/>
                <a:gd name="T4" fmla="*/ 0 w 228"/>
                <a:gd name="T5" fmla="*/ 300 h 365"/>
                <a:gd name="T6" fmla="*/ 0 w 228"/>
                <a:gd name="T7" fmla="*/ 65 h 365"/>
                <a:gd name="T8" fmla="*/ 73 w 228"/>
                <a:gd name="T9" fmla="*/ 0 h 365"/>
                <a:gd name="T10" fmla="*/ 228 w 228"/>
                <a:gd name="T11" fmla="*/ 4 h 365"/>
                <a:gd name="T12" fmla="*/ 226 w 228"/>
                <a:gd name="T13" fmla="*/ 45 h 365"/>
                <a:gd name="T14" fmla="*/ 82 w 228"/>
                <a:gd name="T15" fmla="*/ 45 h 365"/>
                <a:gd name="T16" fmla="*/ 53 w 228"/>
                <a:gd name="T17" fmla="*/ 79 h 365"/>
                <a:gd name="T18" fmla="*/ 53 w 228"/>
                <a:gd name="T19" fmla="*/ 152 h 365"/>
                <a:gd name="T20" fmla="*/ 206 w 228"/>
                <a:gd name="T21" fmla="*/ 152 h 365"/>
                <a:gd name="T22" fmla="*/ 206 w 228"/>
                <a:gd name="T23" fmla="*/ 194 h 365"/>
                <a:gd name="T24" fmla="*/ 53 w 228"/>
                <a:gd name="T25" fmla="*/ 194 h 365"/>
                <a:gd name="T26" fmla="*/ 53 w 228"/>
                <a:gd name="T27" fmla="*/ 287 h 365"/>
                <a:gd name="T28" fmla="*/ 82 w 228"/>
                <a:gd name="T29" fmla="*/ 321 h 365"/>
                <a:gd name="T30" fmla="*/ 226 w 228"/>
                <a:gd name="T31" fmla="*/ 321 h 365"/>
                <a:gd name="T32" fmla="*/ 228 w 228"/>
                <a:gd name="T33" fmla="*/ 361 h 3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8" h="365">
                  <a:moveTo>
                    <a:pt x="228" y="361"/>
                  </a:moveTo>
                  <a:cubicBezTo>
                    <a:pt x="180" y="365"/>
                    <a:pt x="125" y="365"/>
                    <a:pt x="73" y="365"/>
                  </a:cubicBezTo>
                  <a:cubicBezTo>
                    <a:pt x="27" y="365"/>
                    <a:pt x="0" y="340"/>
                    <a:pt x="0" y="300"/>
                  </a:cubicBezTo>
                  <a:lnTo>
                    <a:pt x="0" y="65"/>
                  </a:lnTo>
                  <a:cubicBezTo>
                    <a:pt x="0" y="25"/>
                    <a:pt x="28" y="0"/>
                    <a:pt x="73" y="0"/>
                  </a:cubicBezTo>
                  <a:cubicBezTo>
                    <a:pt x="125" y="0"/>
                    <a:pt x="180" y="0"/>
                    <a:pt x="228" y="4"/>
                  </a:cubicBezTo>
                  <a:lnTo>
                    <a:pt x="226" y="45"/>
                  </a:lnTo>
                  <a:lnTo>
                    <a:pt x="82" y="45"/>
                  </a:lnTo>
                  <a:cubicBezTo>
                    <a:pt x="61" y="45"/>
                    <a:pt x="53" y="54"/>
                    <a:pt x="53" y="79"/>
                  </a:cubicBezTo>
                  <a:lnTo>
                    <a:pt x="53" y="152"/>
                  </a:lnTo>
                  <a:lnTo>
                    <a:pt x="206" y="152"/>
                  </a:lnTo>
                  <a:lnTo>
                    <a:pt x="206" y="194"/>
                  </a:lnTo>
                  <a:lnTo>
                    <a:pt x="53" y="194"/>
                  </a:lnTo>
                  <a:lnTo>
                    <a:pt x="53" y="287"/>
                  </a:lnTo>
                  <a:cubicBezTo>
                    <a:pt x="53" y="312"/>
                    <a:pt x="61" y="321"/>
                    <a:pt x="82" y="321"/>
                  </a:cubicBezTo>
                  <a:lnTo>
                    <a:pt x="226" y="321"/>
                  </a:lnTo>
                  <a:lnTo>
                    <a:pt x="228" y="361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84" name="Freeform 17"/>
            <p:cNvSpPr>
              <a:spLocks noEditPoints="1"/>
            </p:cNvSpPr>
            <p:nvPr userDrawn="1"/>
          </p:nvSpPr>
          <p:spPr bwMode="auto">
            <a:xfrm>
              <a:off x="7612063" y="690563"/>
              <a:ext cx="92075" cy="130175"/>
            </a:xfrm>
            <a:custGeom>
              <a:avLst/>
              <a:gdLst>
                <a:gd name="T0" fmla="*/ 126 w 260"/>
                <a:gd name="T1" fmla="*/ 173 h 367"/>
                <a:gd name="T2" fmla="*/ 194 w 260"/>
                <a:gd name="T3" fmla="*/ 108 h 367"/>
                <a:gd name="T4" fmla="*/ 126 w 260"/>
                <a:gd name="T5" fmla="*/ 45 h 367"/>
                <a:gd name="T6" fmla="*/ 52 w 260"/>
                <a:gd name="T7" fmla="*/ 45 h 367"/>
                <a:gd name="T8" fmla="*/ 52 w 260"/>
                <a:gd name="T9" fmla="*/ 173 h 367"/>
                <a:gd name="T10" fmla="*/ 126 w 260"/>
                <a:gd name="T11" fmla="*/ 173 h 367"/>
                <a:gd name="T12" fmla="*/ 204 w 260"/>
                <a:gd name="T13" fmla="*/ 367 h 367"/>
                <a:gd name="T14" fmla="*/ 173 w 260"/>
                <a:gd name="T15" fmla="*/ 254 h 367"/>
                <a:gd name="T16" fmla="*/ 127 w 260"/>
                <a:gd name="T17" fmla="*/ 218 h 367"/>
                <a:gd name="T18" fmla="*/ 52 w 260"/>
                <a:gd name="T19" fmla="*/ 217 h 367"/>
                <a:gd name="T20" fmla="*/ 52 w 260"/>
                <a:gd name="T21" fmla="*/ 367 h 367"/>
                <a:gd name="T22" fmla="*/ 0 w 260"/>
                <a:gd name="T23" fmla="*/ 367 h 367"/>
                <a:gd name="T24" fmla="*/ 0 w 260"/>
                <a:gd name="T25" fmla="*/ 4 h 367"/>
                <a:gd name="T26" fmla="*/ 127 w 260"/>
                <a:gd name="T27" fmla="*/ 0 h 367"/>
                <a:gd name="T28" fmla="*/ 247 w 260"/>
                <a:gd name="T29" fmla="*/ 105 h 367"/>
                <a:gd name="T30" fmla="*/ 180 w 260"/>
                <a:gd name="T31" fmla="*/ 197 h 367"/>
                <a:gd name="T32" fmla="*/ 180 w 260"/>
                <a:gd name="T33" fmla="*/ 200 h 367"/>
                <a:gd name="T34" fmla="*/ 226 w 260"/>
                <a:gd name="T35" fmla="*/ 252 h 367"/>
                <a:gd name="T36" fmla="*/ 260 w 260"/>
                <a:gd name="T37" fmla="*/ 367 h 367"/>
                <a:gd name="T38" fmla="*/ 204 w 260"/>
                <a:gd name="T39" fmla="*/ 367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60" h="367">
                  <a:moveTo>
                    <a:pt x="126" y="173"/>
                  </a:moveTo>
                  <a:cubicBezTo>
                    <a:pt x="177" y="172"/>
                    <a:pt x="194" y="158"/>
                    <a:pt x="194" y="108"/>
                  </a:cubicBezTo>
                  <a:cubicBezTo>
                    <a:pt x="194" y="58"/>
                    <a:pt x="177" y="45"/>
                    <a:pt x="126" y="45"/>
                  </a:cubicBezTo>
                  <a:cubicBezTo>
                    <a:pt x="98" y="45"/>
                    <a:pt x="72" y="45"/>
                    <a:pt x="52" y="45"/>
                  </a:cubicBezTo>
                  <a:lnTo>
                    <a:pt x="52" y="173"/>
                  </a:lnTo>
                  <a:lnTo>
                    <a:pt x="126" y="173"/>
                  </a:lnTo>
                  <a:close/>
                  <a:moveTo>
                    <a:pt x="204" y="367"/>
                  </a:moveTo>
                  <a:lnTo>
                    <a:pt x="173" y="254"/>
                  </a:lnTo>
                  <a:cubicBezTo>
                    <a:pt x="164" y="228"/>
                    <a:pt x="150" y="218"/>
                    <a:pt x="127" y="218"/>
                  </a:cubicBezTo>
                  <a:lnTo>
                    <a:pt x="52" y="217"/>
                  </a:lnTo>
                  <a:lnTo>
                    <a:pt x="52" y="367"/>
                  </a:lnTo>
                  <a:lnTo>
                    <a:pt x="0" y="367"/>
                  </a:lnTo>
                  <a:lnTo>
                    <a:pt x="0" y="4"/>
                  </a:lnTo>
                  <a:cubicBezTo>
                    <a:pt x="40" y="0"/>
                    <a:pt x="68" y="0"/>
                    <a:pt x="127" y="0"/>
                  </a:cubicBezTo>
                  <a:cubicBezTo>
                    <a:pt x="212" y="0"/>
                    <a:pt x="247" y="23"/>
                    <a:pt x="247" y="105"/>
                  </a:cubicBezTo>
                  <a:cubicBezTo>
                    <a:pt x="247" y="162"/>
                    <a:pt x="229" y="191"/>
                    <a:pt x="180" y="197"/>
                  </a:cubicBezTo>
                  <a:lnTo>
                    <a:pt x="180" y="200"/>
                  </a:lnTo>
                  <a:cubicBezTo>
                    <a:pt x="198" y="205"/>
                    <a:pt x="218" y="221"/>
                    <a:pt x="226" y="252"/>
                  </a:cubicBezTo>
                  <a:lnTo>
                    <a:pt x="260" y="367"/>
                  </a:lnTo>
                  <a:lnTo>
                    <a:pt x="204" y="367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85" name="Freeform 18"/>
            <p:cNvSpPr>
              <a:spLocks/>
            </p:cNvSpPr>
            <p:nvPr userDrawn="1"/>
          </p:nvSpPr>
          <p:spPr bwMode="auto">
            <a:xfrm>
              <a:off x="7723188" y="688975"/>
              <a:ext cx="85725" cy="133350"/>
            </a:xfrm>
            <a:custGeom>
              <a:avLst/>
              <a:gdLst>
                <a:gd name="T0" fmla="*/ 229 w 243"/>
                <a:gd name="T1" fmla="*/ 11 h 375"/>
                <a:gd name="T2" fmla="*/ 226 w 243"/>
                <a:gd name="T3" fmla="*/ 49 h 375"/>
                <a:gd name="T4" fmla="*/ 122 w 243"/>
                <a:gd name="T5" fmla="*/ 47 h 375"/>
                <a:gd name="T6" fmla="*/ 53 w 243"/>
                <a:gd name="T7" fmla="*/ 97 h 375"/>
                <a:gd name="T8" fmla="*/ 97 w 243"/>
                <a:gd name="T9" fmla="*/ 152 h 375"/>
                <a:gd name="T10" fmla="*/ 169 w 243"/>
                <a:gd name="T11" fmla="*/ 172 h 375"/>
                <a:gd name="T12" fmla="*/ 243 w 243"/>
                <a:gd name="T13" fmla="*/ 276 h 375"/>
                <a:gd name="T14" fmla="*/ 119 w 243"/>
                <a:gd name="T15" fmla="*/ 375 h 375"/>
                <a:gd name="T16" fmla="*/ 5 w 243"/>
                <a:gd name="T17" fmla="*/ 365 h 375"/>
                <a:gd name="T18" fmla="*/ 9 w 243"/>
                <a:gd name="T19" fmla="*/ 326 h 375"/>
                <a:gd name="T20" fmla="*/ 120 w 243"/>
                <a:gd name="T21" fmla="*/ 329 h 375"/>
                <a:gd name="T22" fmla="*/ 189 w 243"/>
                <a:gd name="T23" fmla="*/ 275 h 375"/>
                <a:gd name="T24" fmla="*/ 146 w 243"/>
                <a:gd name="T25" fmla="*/ 219 h 375"/>
                <a:gd name="T26" fmla="*/ 72 w 243"/>
                <a:gd name="T27" fmla="*/ 199 h 375"/>
                <a:gd name="T28" fmla="*/ 0 w 243"/>
                <a:gd name="T29" fmla="*/ 96 h 375"/>
                <a:gd name="T30" fmla="*/ 120 w 243"/>
                <a:gd name="T31" fmla="*/ 0 h 375"/>
                <a:gd name="T32" fmla="*/ 229 w 243"/>
                <a:gd name="T33" fmla="*/ 11 h 3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3" h="375">
                  <a:moveTo>
                    <a:pt x="229" y="11"/>
                  </a:moveTo>
                  <a:lnTo>
                    <a:pt x="226" y="49"/>
                  </a:lnTo>
                  <a:cubicBezTo>
                    <a:pt x="195" y="48"/>
                    <a:pt x="156" y="47"/>
                    <a:pt x="122" y="47"/>
                  </a:cubicBezTo>
                  <a:cubicBezTo>
                    <a:pt x="72" y="47"/>
                    <a:pt x="53" y="49"/>
                    <a:pt x="53" y="97"/>
                  </a:cubicBezTo>
                  <a:cubicBezTo>
                    <a:pt x="53" y="135"/>
                    <a:pt x="67" y="145"/>
                    <a:pt x="97" y="152"/>
                  </a:cubicBezTo>
                  <a:lnTo>
                    <a:pt x="169" y="172"/>
                  </a:lnTo>
                  <a:cubicBezTo>
                    <a:pt x="225" y="188"/>
                    <a:pt x="243" y="221"/>
                    <a:pt x="243" y="276"/>
                  </a:cubicBezTo>
                  <a:cubicBezTo>
                    <a:pt x="243" y="359"/>
                    <a:pt x="206" y="375"/>
                    <a:pt x="119" y="375"/>
                  </a:cubicBezTo>
                  <a:cubicBezTo>
                    <a:pt x="96" y="375"/>
                    <a:pt x="56" y="374"/>
                    <a:pt x="5" y="365"/>
                  </a:cubicBezTo>
                  <a:lnTo>
                    <a:pt x="9" y="326"/>
                  </a:lnTo>
                  <a:cubicBezTo>
                    <a:pt x="75" y="328"/>
                    <a:pt x="93" y="329"/>
                    <a:pt x="120" y="329"/>
                  </a:cubicBezTo>
                  <a:cubicBezTo>
                    <a:pt x="173" y="328"/>
                    <a:pt x="189" y="320"/>
                    <a:pt x="189" y="275"/>
                  </a:cubicBezTo>
                  <a:cubicBezTo>
                    <a:pt x="189" y="236"/>
                    <a:pt x="175" y="227"/>
                    <a:pt x="146" y="219"/>
                  </a:cubicBezTo>
                  <a:lnTo>
                    <a:pt x="72" y="199"/>
                  </a:lnTo>
                  <a:cubicBezTo>
                    <a:pt x="19" y="184"/>
                    <a:pt x="0" y="151"/>
                    <a:pt x="0" y="96"/>
                  </a:cubicBezTo>
                  <a:cubicBezTo>
                    <a:pt x="0" y="12"/>
                    <a:pt x="38" y="0"/>
                    <a:pt x="120" y="0"/>
                  </a:cubicBezTo>
                  <a:cubicBezTo>
                    <a:pt x="154" y="0"/>
                    <a:pt x="192" y="2"/>
                    <a:pt x="229" y="11"/>
                  </a:cubicBez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86" name="Rectangle 19"/>
            <p:cNvSpPr>
              <a:spLocks noChangeArrowheads="1"/>
            </p:cNvSpPr>
            <p:nvPr userDrawn="1"/>
          </p:nvSpPr>
          <p:spPr bwMode="auto">
            <a:xfrm>
              <a:off x="7834313" y="692150"/>
              <a:ext cx="19050" cy="128587"/>
            </a:xfrm>
            <a:prstGeom prst="rect">
              <a:avLst/>
            </a:pr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87" name="Freeform 20"/>
            <p:cNvSpPr>
              <a:spLocks/>
            </p:cNvSpPr>
            <p:nvPr userDrawn="1"/>
          </p:nvSpPr>
          <p:spPr bwMode="auto">
            <a:xfrm>
              <a:off x="7872413" y="692150"/>
              <a:ext cx="101600" cy="128587"/>
            </a:xfrm>
            <a:custGeom>
              <a:avLst/>
              <a:gdLst>
                <a:gd name="T0" fmla="*/ 168 w 283"/>
                <a:gd name="T1" fmla="*/ 47 h 363"/>
                <a:gd name="T2" fmla="*/ 168 w 283"/>
                <a:gd name="T3" fmla="*/ 363 h 363"/>
                <a:gd name="T4" fmla="*/ 114 w 283"/>
                <a:gd name="T5" fmla="*/ 363 h 363"/>
                <a:gd name="T6" fmla="*/ 114 w 283"/>
                <a:gd name="T7" fmla="*/ 47 h 363"/>
                <a:gd name="T8" fmla="*/ 0 w 283"/>
                <a:gd name="T9" fmla="*/ 47 h 363"/>
                <a:gd name="T10" fmla="*/ 0 w 283"/>
                <a:gd name="T11" fmla="*/ 0 h 363"/>
                <a:gd name="T12" fmla="*/ 283 w 283"/>
                <a:gd name="T13" fmla="*/ 0 h 363"/>
                <a:gd name="T14" fmla="*/ 283 w 283"/>
                <a:gd name="T15" fmla="*/ 47 h 363"/>
                <a:gd name="T16" fmla="*/ 168 w 283"/>
                <a:gd name="T17" fmla="*/ 47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3" h="363">
                  <a:moveTo>
                    <a:pt x="168" y="47"/>
                  </a:moveTo>
                  <a:lnTo>
                    <a:pt x="168" y="363"/>
                  </a:lnTo>
                  <a:lnTo>
                    <a:pt x="114" y="363"/>
                  </a:lnTo>
                  <a:lnTo>
                    <a:pt x="114" y="47"/>
                  </a:lnTo>
                  <a:lnTo>
                    <a:pt x="0" y="47"/>
                  </a:lnTo>
                  <a:lnTo>
                    <a:pt x="0" y="0"/>
                  </a:lnTo>
                  <a:lnTo>
                    <a:pt x="283" y="0"/>
                  </a:lnTo>
                  <a:lnTo>
                    <a:pt x="283" y="47"/>
                  </a:lnTo>
                  <a:lnTo>
                    <a:pt x="168" y="47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88" name="Freeform 21"/>
            <p:cNvSpPr>
              <a:spLocks noEditPoints="1"/>
            </p:cNvSpPr>
            <p:nvPr userDrawn="1"/>
          </p:nvSpPr>
          <p:spPr bwMode="auto">
            <a:xfrm>
              <a:off x="7969250" y="657225"/>
              <a:ext cx="114300" cy="163512"/>
            </a:xfrm>
            <a:custGeom>
              <a:avLst/>
              <a:gdLst>
                <a:gd name="T0" fmla="*/ 199 w 321"/>
                <a:gd name="T1" fmla="*/ 57 h 459"/>
                <a:gd name="T2" fmla="*/ 185 w 321"/>
                <a:gd name="T3" fmla="*/ 43 h 459"/>
                <a:gd name="T4" fmla="*/ 185 w 321"/>
                <a:gd name="T5" fmla="*/ 14 h 459"/>
                <a:gd name="T6" fmla="*/ 199 w 321"/>
                <a:gd name="T7" fmla="*/ 0 h 459"/>
                <a:gd name="T8" fmla="*/ 215 w 321"/>
                <a:gd name="T9" fmla="*/ 0 h 459"/>
                <a:gd name="T10" fmla="*/ 230 w 321"/>
                <a:gd name="T11" fmla="*/ 14 h 459"/>
                <a:gd name="T12" fmla="*/ 230 w 321"/>
                <a:gd name="T13" fmla="*/ 43 h 459"/>
                <a:gd name="T14" fmla="*/ 215 w 321"/>
                <a:gd name="T15" fmla="*/ 57 h 459"/>
                <a:gd name="T16" fmla="*/ 199 w 321"/>
                <a:gd name="T17" fmla="*/ 57 h 459"/>
                <a:gd name="T18" fmla="*/ 176 w 321"/>
                <a:gd name="T19" fmla="*/ 166 h 459"/>
                <a:gd name="T20" fmla="*/ 167 w 321"/>
                <a:gd name="T21" fmla="*/ 137 h 459"/>
                <a:gd name="T22" fmla="*/ 153 w 321"/>
                <a:gd name="T23" fmla="*/ 137 h 459"/>
                <a:gd name="T24" fmla="*/ 144 w 321"/>
                <a:gd name="T25" fmla="*/ 166 h 459"/>
                <a:gd name="T26" fmla="*/ 102 w 321"/>
                <a:gd name="T27" fmla="*/ 304 h 459"/>
                <a:gd name="T28" fmla="*/ 218 w 321"/>
                <a:gd name="T29" fmla="*/ 304 h 459"/>
                <a:gd name="T30" fmla="*/ 176 w 321"/>
                <a:gd name="T31" fmla="*/ 166 h 459"/>
                <a:gd name="T32" fmla="*/ 105 w 321"/>
                <a:gd name="T33" fmla="*/ 57 h 459"/>
                <a:gd name="T34" fmla="*/ 92 w 321"/>
                <a:gd name="T35" fmla="*/ 43 h 459"/>
                <a:gd name="T36" fmla="*/ 92 w 321"/>
                <a:gd name="T37" fmla="*/ 14 h 459"/>
                <a:gd name="T38" fmla="*/ 105 w 321"/>
                <a:gd name="T39" fmla="*/ 0 h 459"/>
                <a:gd name="T40" fmla="*/ 122 w 321"/>
                <a:gd name="T41" fmla="*/ 0 h 459"/>
                <a:gd name="T42" fmla="*/ 136 w 321"/>
                <a:gd name="T43" fmla="*/ 14 h 459"/>
                <a:gd name="T44" fmla="*/ 136 w 321"/>
                <a:gd name="T45" fmla="*/ 43 h 459"/>
                <a:gd name="T46" fmla="*/ 122 w 321"/>
                <a:gd name="T47" fmla="*/ 57 h 459"/>
                <a:gd name="T48" fmla="*/ 105 w 321"/>
                <a:gd name="T49" fmla="*/ 57 h 459"/>
                <a:gd name="T50" fmla="*/ 88 w 321"/>
                <a:gd name="T51" fmla="*/ 350 h 459"/>
                <a:gd name="T52" fmla="*/ 54 w 321"/>
                <a:gd name="T53" fmla="*/ 459 h 459"/>
                <a:gd name="T54" fmla="*/ 0 w 321"/>
                <a:gd name="T55" fmla="*/ 459 h 459"/>
                <a:gd name="T56" fmla="*/ 114 w 321"/>
                <a:gd name="T57" fmla="*/ 110 h 459"/>
                <a:gd name="T58" fmla="*/ 133 w 321"/>
                <a:gd name="T59" fmla="*/ 96 h 459"/>
                <a:gd name="T60" fmla="*/ 187 w 321"/>
                <a:gd name="T61" fmla="*/ 96 h 459"/>
                <a:gd name="T62" fmla="*/ 206 w 321"/>
                <a:gd name="T63" fmla="*/ 110 h 459"/>
                <a:gd name="T64" fmla="*/ 321 w 321"/>
                <a:gd name="T65" fmla="*/ 459 h 459"/>
                <a:gd name="T66" fmla="*/ 266 w 321"/>
                <a:gd name="T67" fmla="*/ 459 h 459"/>
                <a:gd name="T68" fmla="*/ 233 w 321"/>
                <a:gd name="T69" fmla="*/ 350 h 459"/>
                <a:gd name="T70" fmla="*/ 88 w 321"/>
                <a:gd name="T71" fmla="*/ 350 h 4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21" h="459">
                  <a:moveTo>
                    <a:pt x="199" y="57"/>
                  </a:moveTo>
                  <a:cubicBezTo>
                    <a:pt x="189" y="57"/>
                    <a:pt x="185" y="53"/>
                    <a:pt x="185" y="43"/>
                  </a:cubicBezTo>
                  <a:lnTo>
                    <a:pt x="185" y="14"/>
                  </a:lnTo>
                  <a:cubicBezTo>
                    <a:pt x="185" y="6"/>
                    <a:pt x="189" y="0"/>
                    <a:pt x="199" y="0"/>
                  </a:cubicBezTo>
                  <a:lnTo>
                    <a:pt x="215" y="0"/>
                  </a:lnTo>
                  <a:cubicBezTo>
                    <a:pt x="224" y="0"/>
                    <a:pt x="230" y="6"/>
                    <a:pt x="230" y="14"/>
                  </a:cubicBezTo>
                  <a:lnTo>
                    <a:pt x="230" y="43"/>
                  </a:lnTo>
                  <a:cubicBezTo>
                    <a:pt x="230" y="53"/>
                    <a:pt x="224" y="57"/>
                    <a:pt x="215" y="57"/>
                  </a:cubicBezTo>
                  <a:lnTo>
                    <a:pt x="199" y="57"/>
                  </a:lnTo>
                  <a:close/>
                  <a:moveTo>
                    <a:pt x="176" y="166"/>
                  </a:moveTo>
                  <a:cubicBezTo>
                    <a:pt x="173" y="157"/>
                    <a:pt x="170" y="146"/>
                    <a:pt x="167" y="137"/>
                  </a:cubicBezTo>
                  <a:lnTo>
                    <a:pt x="153" y="137"/>
                  </a:lnTo>
                  <a:cubicBezTo>
                    <a:pt x="150" y="146"/>
                    <a:pt x="147" y="157"/>
                    <a:pt x="144" y="166"/>
                  </a:cubicBezTo>
                  <a:lnTo>
                    <a:pt x="102" y="304"/>
                  </a:lnTo>
                  <a:lnTo>
                    <a:pt x="218" y="304"/>
                  </a:lnTo>
                  <a:lnTo>
                    <a:pt x="176" y="166"/>
                  </a:lnTo>
                  <a:close/>
                  <a:moveTo>
                    <a:pt x="105" y="57"/>
                  </a:moveTo>
                  <a:cubicBezTo>
                    <a:pt x="96" y="57"/>
                    <a:pt x="92" y="53"/>
                    <a:pt x="92" y="43"/>
                  </a:cubicBezTo>
                  <a:lnTo>
                    <a:pt x="92" y="14"/>
                  </a:lnTo>
                  <a:cubicBezTo>
                    <a:pt x="92" y="6"/>
                    <a:pt x="96" y="0"/>
                    <a:pt x="105" y="0"/>
                  </a:cubicBezTo>
                  <a:lnTo>
                    <a:pt x="122" y="0"/>
                  </a:lnTo>
                  <a:cubicBezTo>
                    <a:pt x="132" y="0"/>
                    <a:pt x="136" y="6"/>
                    <a:pt x="136" y="14"/>
                  </a:cubicBezTo>
                  <a:lnTo>
                    <a:pt x="136" y="43"/>
                  </a:lnTo>
                  <a:cubicBezTo>
                    <a:pt x="136" y="53"/>
                    <a:pt x="132" y="57"/>
                    <a:pt x="122" y="57"/>
                  </a:cubicBezTo>
                  <a:lnTo>
                    <a:pt x="105" y="57"/>
                  </a:lnTo>
                  <a:close/>
                  <a:moveTo>
                    <a:pt x="88" y="350"/>
                  </a:moveTo>
                  <a:lnTo>
                    <a:pt x="54" y="459"/>
                  </a:lnTo>
                  <a:lnTo>
                    <a:pt x="0" y="459"/>
                  </a:lnTo>
                  <a:lnTo>
                    <a:pt x="114" y="110"/>
                  </a:lnTo>
                  <a:cubicBezTo>
                    <a:pt x="116" y="102"/>
                    <a:pt x="124" y="96"/>
                    <a:pt x="133" y="96"/>
                  </a:cubicBezTo>
                  <a:lnTo>
                    <a:pt x="187" y="96"/>
                  </a:lnTo>
                  <a:cubicBezTo>
                    <a:pt x="196" y="96"/>
                    <a:pt x="204" y="102"/>
                    <a:pt x="206" y="110"/>
                  </a:cubicBezTo>
                  <a:lnTo>
                    <a:pt x="321" y="459"/>
                  </a:lnTo>
                  <a:lnTo>
                    <a:pt x="266" y="459"/>
                  </a:lnTo>
                  <a:lnTo>
                    <a:pt x="233" y="350"/>
                  </a:lnTo>
                  <a:lnTo>
                    <a:pt x="88" y="350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89" name="Freeform 22"/>
            <p:cNvSpPr>
              <a:spLocks/>
            </p:cNvSpPr>
            <p:nvPr userDrawn="1"/>
          </p:nvSpPr>
          <p:spPr bwMode="auto">
            <a:xfrm>
              <a:off x="8078788" y="692150"/>
              <a:ext cx="100012" cy="128587"/>
            </a:xfrm>
            <a:custGeom>
              <a:avLst/>
              <a:gdLst>
                <a:gd name="T0" fmla="*/ 167 w 282"/>
                <a:gd name="T1" fmla="*/ 47 h 363"/>
                <a:gd name="T2" fmla="*/ 167 w 282"/>
                <a:gd name="T3" fmla="*/ 363 h 363"/>
                <a:gd name="T4" fmla="*/ 114 w 282"/>
                <a:gd name="T5" fmla="*/ 363 h 363"/>
                <a:gd name="T6" fmla="*/ 114 w 282"/>
                <a:gd name="T7" fmla="*/ 47 h 363"/>
                <a:gd name="T8" fmla="*/ 0 w 282"/>
                <a:gd name="T9" fmla="*/ 47 h 363"/>
                <a:gd name="T10" fmla="*/ 0 w 282"/>
                <a:gd name="T11" fmla="*/ 0 h 363"/>
                <a:gd name="T12" fmla="*/ 282 w 282"/>
                <a:gd name="T13" fmla="*/ 0 h 363"/>
                <a:gd name="T14" fmla="*/ 282 w 282"/>
                <a:gd name="T15" fmla="*/ 47 h 363"/>
                <a:gd name="T16" fmla="*/ 167 w 282"/>
                <a:gd name="T17" fmla="*/ 47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2" h="363">
                  <a:moveTo>
                    <a:pt x="167" y="47"/>
                  </a:moveTo>
                  <a:lnTo>
                    <a:pt x="167" y="363"/>
                  </a:lnTo>
                  <a:lnTo>
                    <a:pt x="114" y="363"/>
                  </a:lnTo>
                  <a:lnTo>
                    <a:pt x="114" y="47"/>
                  </a:lnTo>
                  <a:lnTo>
                    <a:pt x="0" y="47"/>
                  </a:lnTo>
                  <a:lnTo>
                    <a:pt x="0" y="0"/>
                  </a:lnTo>
                  <a:lnTo>
                    <a:pt x="282" y="0"/>
                  </a:lnTo>
                  <a:lnTo>
                    <a:pt x="282" y="47"/>
                  </a:lnTo>
                  <a:lnTo>
                    <a:pt x="167" y="47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</p:spTree>
    <p:extLst>
      <p:ext uri="{BB962C8B-B14F-4D97-AF65-F5344CB8AC3E}">
        <p14:creationId xmlns="" xmlns:p14="http://schemas.microsoft.com/office/powerpoint/2010/main" val="18833190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el, Text und 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sz="half" idx="1"/>
          </p:nvPr>
        </p:nvSpPr>
        <p:spPr>
          <a:xfrm>
            <a:off x="326586" y="1734011"/>
            <a:ext cx="4747179" cy="4693745"/>
          </a:xfrm>
        </p:spPr>
        <p:txBody>
          <a:bodyPr/>
          <a:lstStyle>
            <a:lvl1pPr>
              <a:defRPr sz="2000">
                <a:latin typeface="+mj-lt"/>
              </a:defRPr>
            </a:lvl1pPr>
            <a:lvl2pPr>
              <a:defRPr sz="2000">
                <a:latin typeface="+mj-lt"/>
              </a:defRPr>
            </a:lvl2pPr>
            <a:lvl3pPr>
              <a:defRPr sz="2000">
                <a:latin typeface="+mj-lt"/>
              </a:defRPr>
            </a:lvl3pPr>
            <a:lvl4pPr>
              <a:defRPr sz="2000">
                <a:latin typeface="+mj-lt"/>
              </a:defRPr>
            </a:lvl4pPr>
            <a:lvl5pPr>
              <a:defRPr sz="2000">
                <a:latin typeface="+mj-lt"/>
              </a:defRPr>
            </a:lvl5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2" hasCustomPrompt="1"/>
          </p:nvPr>
        </p:nvSpPr>
        <p:spPr>
          <a:xfrm>
            <a:off x="5402155" y="1734012"/>
            <a:ext cx="4747181" cy="2143334"/>
          </a:xfrm>
        </p:spPr>
        <p:txBody>
          <a:bodyPr/>
          <a:lstStyle>
            <a:lvl1pPr marL="0" indent="0">
              <a:buNone/>
              <a:defRPr/>
            </a:lvl1pPr>
            <a:lvl2pPr marL="240484" indent="0">
              <a:buNone/>
              <a:defRPr/>
            </a:lvl2pPr>
            <a:lvl3pPr marL="480965" indent="0">
              <a:buNone/>
              <a:defRPr/>
            </a:lvl3pPr>
            <a:lvl4pPr marL="721446" indent="0">
              <a:buNone/>
              <a:defRPr/>
            </a:lvl4pPr>
            <a:lvl5pPr marL="961931" indent="0">
              <a:buNone/>
              <a:defRPr/>
            </a:lvl5pPr>
          </a:lstStyle>
          <a:p>
            <a:pPr lvl="0"/>
            <a:r>
              <a:rPr lang="de-DE" dirty="0" smtClean="0"/>
              <a:t> 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sz="quarter" idx="3" hasCustomPrompt="1"/>
          </p:nvPr>
        </p:nvSpPr>
        <p:spPr>
          <a:xfrm>
            <a:off x="5402155" y="4284423"/>
            <a:ext cx="4747181" cy="2143334"/>
          </a:xfrm>
        </p:spPr>
        <p:txBody>
          <a:bodyPr/>
          <a:lstStyle>
            <a:lvl1pPr marL="0" indent="0">
              <a:buNone/>
              <a:defRPr/>
            </a:lvl1pPr>
            <a:lvl2pPr marL="240484" indent="0">
              <a:buNone/>
              <a:defRPr/>
            </a:lvl2pPr>
            <a:lvl3pPr marL="480965" indent="0">
              <a:buNone/>
              <a:defRPr/>
            </a:lvl3pPr>
            <a:lvl4pPr marL="721446" indent="0">
              <a:buNone/>
              <a:defRPr/>
            </a:lvl4pPr>
            <a:lvl5pPr marL="961931" indent="0">
              <a:buNone/>
              <a:defRPr/>
            </a:lvl5pPr>
          </a:lstStyle>
          <a:p>
            <a:pPr lvl="0"/>
            <a:r>
              <a:rPr lang="de-DE" dirty="0" smtClean="0"/>
              <a:t> </a:t>
            </a:r>
            <a:endParaRPr lang="de-DE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30. Mai 2022</a:t>
            </a:r>
            <a:endParaRPr lang="en-US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2022</a:t>
            </a:r>
            <a:endParaRPr lang="de-DE" altLang="x-none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8439A28-92C3-458A-B0BC-7B591D599BB6}" type="slidenum">
              <a:rPr lang="de-DE" altLang="x-none" smtClean="0"/>
              <a:pPr>
                <a:defRPr/>
              </a:pPr>
              <a:t>‹Nr.›</a:t>
            </a:fld>
            <a:endParaRPr lang="de-DE" altLang="x-none" dirty="0">
              <a:latin typeface="+mn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8149160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el und vier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sz="quarter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"/>
          </p:nvPr>
        </p:nvSpPr>
        <p:spPr>
          <a:xfrm>
            <a:off x="326586" y="1734012"/>
            <a:ext cx="4747179" cy="2143334"/>
          </a:xfrm>
        </p:spPr>
        <p:txBody>
          <a:bodyPr/>
          <a:lstStyle>
            <a:lvl1pPr marL="160321" indent="-160321">
              <a:spcBef>
                <a:spcPts val="0"/>
              </a:spcBef>
              <a:spcAft>
                <a:spcPts val="468"/>
              </a:spcAft>
              <a:defRPr sz="1400">
                <a:latin typeface="+mj-lt"/>
              </a:defRPr>
            </a:lvl1pPr>
            <a:lvl2pPr marL="320644" indent="-160321">
              <a:spcBef>
                <a:spcPts val="0"/>
              </a:spcBef>
              <a:spcAft>
                <a:spcPts val="468"/>
              </a:spcAft>
              <a:defRPr sz="1400">
                <a:latin typeface="+mj-lt"/>
              </a:defRPr>
            </a:lvl2pPr>
            <a:lvl3pPr marL="480965" indent="-160321">
              <a:spcBef>
                <a:spcPts val="0"/>
              </a:spcBef>
              <a:spcAft>
                <a:spcPts val="468"/>
              </a:spcAft>
              <a:defRPr sz="1400">
                <a:latin typeface="+mj-lt"/>
              </a:defRPr>
            </a:lvl3pPr>
            <a:lvl4pPr marL="641290" indent="-160321">
              <a:spcBef>
                <a:spcPts val="0"/>
              </a:spcBef>
              <a:spcAft>
                <a:spcPts val="468"/>
              </a:spcAft>
              <a:defRPr sz="1400">
                <a:latin typeface="+mj-lt"/>
              </a:defRPr>
            </a:lvl4pPr>
            <a:lvl5pPr marL="801609" indent="-160321">
              <a:spcAft>
                <a:spcPts val="468"/>
              </a:spcAft>
              <a:defRPr sz="1400">
                <a:latin typeface="+mj-lt"/>
              </a:defRPr>
            </a:lvl5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2"/>
          </p:nvPr>
        </p:nvSpPr>
        <p:spPr>
          <a:xfrm>
            <a:off x="5402155" y="1734012"/>
            <a:ext cx="4747181" cy="2143334"/>
          </a:xfrm>
        </p:spPr>
        <p:txBody>
          <a:bodyPr/>
          <a:lstStyle>
            <a:lvl1pPr marL="160321" indent="-160321">
              <a:spcBef>
                <a:spcPts val="0"/>
              </a:spcBef>
              <a:spcAft>
                <a:spcPts val="468"/>
              </a:spcAft>
              <a:defRPr sz="1400">
                <a:latin typeface="+mj-lt"/>
              </a:defRPr>
            </a:lvl1pPr>
            <a:lvl2pPr marL="320644" indent="-160321">
              <a:spcBef>
                <a:spcPts val="0"/>
              </a:spcBef>
              <a:spcAft>
                <a:spcPts val="468"/>
              </a:spcAft>
              <a:defRPr sz="1400">
                <a:latin typeface="+mj-lt"/>
              </a:defRPr>
            </a:lvl2pPr>
            <a:lvl3pPr marL="480965" indent="-160321">
              <a:spcBef>
                <a:spcPts val="0"/>
              </a:spcBef>
              <a:spcAft>
                <a:spcPts val="468"/>
              </a:spcAft>
              <a:defRPr sz="1400">
                <a:latin typeface="+mj-lt"/>
              </a:defRPr>
            </a:lvl3pPr>
            <a:lvl4pPr marL="641290" indent="-160321">
              <a:spcBef>
                <a:spcPts val="0"/>
              </a:spcBef>
              <a:spcAft>
                <a:spcPts val="468"/>
              </a:spcAft>
              <a:defRPr sz="1400">
                <a:latin typeface="+mj-lt"/>
              </a:defRPr>
            </a:lvl4pPr>
            <a:lvl5pPr marL="801609" indent="-160321">
              <a:spcAft>
                <a:spcPts val="468"/>
              </a:spcAft>
              <a:defRPr sz="1400">
                <a:latin typeface="+mj-lt"/>
              </a:defRPr>
            </a:lvl5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sz="quarter" idx="3"/>
          </p:nvPr>
        </p:nvSpPr>
        <p:spPr>
          <a:xfrm>
            <a:off x="339383" y="4284423"/>
            <a:ext cx="4734382" cy="2143334"/>
          </a:xfrm>
        </p:spPr>
        <p:txBody>
          <a:bodyPr/>
          <a:lstStyle>
            <a:lvl1pPr marL="160321" indent="-160321">
              <a:spcBef>
                <a:spcPts val="0"/>
              </a:spcBef>
              <a:spcAft>
                <a:spcPts val="468"/>
              </a:spcAft>
              <a:defRPr sz="1400">
                <a:latin typeface="+mj-lt"/>
              </a:defRPr>
            </a:lvl1pPr>
            <a:lvl2pPr marL="320644" indent="-160321">
              <a:spcBef>
                <a:spcPts val="0"/>
              </a:spcBef>
              <a:spcAft>
                <a:spcPts val="468"/>
              </a:spcAft>
              <a:defRPr sz="1400">
                <a:latin typeface="+mj-lt"/>
              </a:defRPr>
            </a:lvl2pPr>
            <a:lvl3pPr marL="480965" indent="-160321">
              <a:spcBef>
                <a:spcPts val="0"/>
              </a:spcBef>
              <a:spcAft>
                <a:spcPts val="468"/>
              </a:spcAft>
              <a:defRPr sz="1400">
                <a:latin typeface="+mj-lt"/>
              </a:defRPr>
            </a:lvl3pPr>
            <a:lvl4pPr marL="641290" indent="-160321">
              <a:spcBef>
                <a:spcPts val="0"/>
              </a:spcBef>
              <a:spcAft>
                <a:spcPts val="468"/>
              </a:spcAft>
              <a:defRPr sz="1400">
                <a:latin typeface="+mj-lt"/>
              </a:defRPr>
            </a:lvl4pPr>
            <a:lvl5pPr marL="801609" indent="-160321">
              <a:spcAft>
                <a:spcPts val="468"/>
              </a:spcAft>
              <a:defRPr sz="1400">
                <a:latin typeface="+mj-lt"/>
              </a:defRPr>
            </a:lvl5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5402155" y="4284423"/>
            <a:ext cx="4747181" cy="2143334"/>
          </a:xfrm>
        </p:spPr>
        <p:txBody>
          <a:bodyPr/>
          <a:lstStyle>
            <a:lvl1pPr marL="160321" indent="-160321">
              <a:spcBef>
                <a:spcPts val="0"/>
              </a:spcBef>
              <a:spcAft>
                <a:spcPts val="468"/>
              </a:spcAft>
              <a:defRPr sz="1400">
                <a:latin typeface="+mj-lt"/>
              </a:defRPr>
            </a:lvl1pPr>
            <a:lvl2pPr marL="320644" indent="-160321">
              <a:spcBef>
                <a:spcPts val="0"/>
              </a:spcBef>
              <a:spcAft>
                <a:spcPts val="468"/>
              </a:spcAft>
              <a:defRPr sz="1400">
                <a:latin typeface="+mj-lt"/>
              </a:defRPr>
            </a:lvl2pPr>
            <a:lvl3pPr marL="480965" indent="-160321">
              <a:spcBef>
                <a:spcPts val="0"/>
              </a:spcBef>
              <a:spcAft>
                <a:spcPts val="468"/>
              </a:spcAft>
              <a:defRPr sz="1400">
                <a:latin typeface="+mj-lt"/>
              </a:defRPr>
            </a:lvl3pPr>
            <a:lvl4pPr marL="641290" indent="-160321">
              <a:spcBef>
                <a:spcPts val="0"/>
              </a:spcBef>
              <a:spcAft>
                <a:spcPts val="468"/>
              </a:spcAft>
              <a:defRPr sz="1400">
                <a:latin typeface="+mj-lt"/>
              </a:defRPr>
            </a:lvl4pPr>
            <a:lvl5pPr marL="801609" indent="-160321">
              <a:spcAft>
                <a:spcPts val="468"/>
              </a:spcAft>
              <a:defRPr sz="1400">
                <a:latin typeface="+mj-lt"/>
              </a:defRPr>
            </a:lvl5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30. Mai 2022</a:t>
            </a:r>
            <a:endParaRPr lang="en-US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2022</a:t>
            </a:r>
            <a:endParaRPr lang="de-DE" altLang="x-non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8439A28-92C3-458A-B0BC-7B591D599BB6}" type="slidenum">
              <a:rPr lang="de-DE" altLang="x-none" smtClean="0"/>
              <a:pPr>
                <a:defRPr/>
              </a:pPr>
              <a:t>‹Nr.›</a:t>
            </a:fld>
            <a:endParaRPr lang="de-DE" altLang="x-none" dirty="0">
              <a:latin typeface="+mn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5783614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783486" y="409325"/>
            <a:ext cx="7365057" cy="917379"/>
          </a:xfrm>
        </p:spPr>
        <p:txBody>
          <a:bodyPr anchor="b"/>
          <a:lstStyle>
            <a:lvl1pPr algn="l">
              <a:defRPr sz="2700" b="0"/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328468" y="1734010"/>
            <a:ext cx="9820077" cy="4182151"/>
          </a:xfrm>
          <a:pattFill prst="ltUpDiag">
            <a:fgClr>
              <a:schemeClr val="accent1"/>
            </a:fgClr>
            <a:bgClr>
              <a:schemeClr val="bg1"/>
            </a:bgClr>
          </a:pattFill>
        </p:spPr>
        <p:txBody>
          <a:bodyPr lIns="160321" tIns="160321"/>
          <a:lstStyle>
            <a:lvl1pPr marL="0" indent="0">
              <a:buNone/>
              <a:defRPr sz="1600"/>
            </a:lvl1pPr>
            <a:lvl2pPr marL="509021" indent="0">
              <a:buNone/>
              <a:defRPr sz="3100"/>
            </a:lvl2pPr>
            <a:lvl3pPr marL="1018044" indent="0">
              <a:buNone/>
              <a:defRPr sz="2700"/>
            </a:lvl3pPr>
            <a:lvl4pPr marL="1527065" indent="0">
              <a:buNone/>
              <a:defRPr sz="2200"/>
            </a:lvl4pPr>
            <a:lvl5pPr marL="2036087" indent="0">
              <a:buNone/>
              <a:defRPr sz="2200"/>
            </a:lvl5pPr>
            <a:lvl6pPr marL="2545110" indent="0">
              <a:buNone/>
              <a:defRPr sz="2200"/>
            </a:lvl6pPr>
            <a:lvl7pPr marL="3054131" indent="0">
              <a:buNone/>
              <a:defRPr sz="2200"/>
            </a:lvl7pPr>
            <a:lvl8pPr marL="3563150" indent="0">
              <a:buNone/>
              <a:defRPr sz="2200"/>
            </a:lvl8pPr>
            <a:lvl9pPr marL="4072175" indent="0">
              <a:buNone/>
              <a:defRPr sz="2200"/>
            </a:lvl9pPr>
          </a:lstStyle>
          <a:p>
            <a:r>
              <a:rPr lang="de-DE" smtClean="0"/>
              <a:t>Bild durch Klicken auf Symbol hinzufügen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326586" y="5917069"/>
            <a:ext cx="9820077" cy="510018"/>
          </a:xfrm>
        </p:spPr>
        <p:txBody>
          <a:bodyPr anchor="ctr" anchorCtr="0"/>
          <a:lstStyle>
            <a:lvl1pPr marL="0" indent="0">
              <a:buNone/>
              <a:defRPr sz="1400">
                <a:latin typeface="+mj-lt"/>
              </a:defRPr>
            </a:lvl1pPr>
            <a:lvl2pPr marL="509021" indent="0">
              <a:buNone/>
              <a:defRPr sz="1400"/>
            </a:lvl2pPr>
            <a:lvl3pPr marL="1018044" indent="0">
              <a:buNone/>
              <a:defRPr sz="1100"/>
            </a:lvl3pPr>
            <a:lvl4pPr marL="1527065" indent="0">
              <a:buNone/>
              <a:defRPr sz="1000"/>
            </a:lvl4pPr>
            <a:lvl5pPr marL="2036087" indent="0">
              <a:buNone/>
              <a:defRPr sz="1000"/>
            </a:lvl5pPr>
            <a:lvl6pPr marL="2545110" indent="0">
              <a:buNone/>
              <a:defRPr sz="1000"/>
            </a:lvl6pPr>
            <a:lvl7pPr marL="3054131" indent="0">
              <a:buNone/>
              <a:defRPr sz="1000"/>
            </a:lvl7pPr>
            <a:lvl8pPr marL="3563150" indent="0">
              <a:buNone/>
              <a:defRPr sz="1000"/>
            </a:lvl8pPr>
            <a:lvl9pPr marL="4072175" indent="0">
              <a:buNone/>
              <a:defRPr sz="10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30. Mai 2022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Matthias Wübbeling - Vorlesung Netzwerksicherheit - SoSe 2022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98AA205-AE50-4621-BBA3-D4413835B30F}" type="slidenum">
              <a:rPr lang="de-DE" altLang="x-none" smtClean="0"/>
              <a:pPr>
                <a:defRPr/>
              </a:pPr>
              <a:t>‹Nr.›</a:t>
            </a:fld>
            <a:endParaRPr lang="de-DE" altLang="x-none" dirty="0">
              <a:latin typeface="+mn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332276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783486" y="409325"/>
            <a:ext cx="7365057" cy="918033"/>
          </a:xfrm>
        </p:spPr>
        <p:txBody>
          <a:bodyPr anchor="b"/>
          <a:lstStyle>
            <a:lvl1pPr algn="l">
              <a:defRPr sz="2700" b="0"/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328118" y="1734010"/>
            <a:ext cx="6710385" cy="4692169"/>
          </a:xfrm>
          <a:pattFill prst="ltUpDiag">
            <a:fgClr>
              <a:schemeClr val="accent1"/>
            </a:fgClr>
            <a:bgClr>
              <a:schemeClr val="bg1"/>
            </a:bgClr>
          </a:pattFill>
        </p:spPr>
        <p:txBody>
          <a:bodyPr lIns="160321" tIns="160321"/>
          <a:lstStyle>
            <a:lvl1pPr marL="0" indent="0">
              <a:buNone/>
              <a:defRPr sz="1600"/>
            </a:lvl1pPr>
            <a:lvl2pPr marL="509021" indent="0">
              <a:buNone/>
              <a:defRPr sz="3100"/>
            </a:lvl2pPr>
            <a:lvl3pPr marL="1018044" indent="0">
              <a:buNone/>
              <a:defRPr sz="2700"/>
            </a:lvl3pPr>
            <a:lvl4pPr marL="1527065" indent="0">
              <a:buNone/>
              <a:defRPr sz="2200"/>
            </a:lvl4pPr>
            <a:lvl5pPr marL="2036087" indent="0">
              <a:buNone/>
              <a:defRPr sz="2200"/>
            </a:lvl5pPr>
            <a:lvl6pPr marL="2545110" indent="0">
              <a:buNone/>
              <a:defRPr sz="2200"/>
            </a:lvl6pPr>
            <a:lvl7pPr marL="3054131" indent="0">
              <a:buNone/>
              <a:defRPr sz="2200"/>
            </a:lvl7pPr>
            <a:lvl8pPr marL="3563150" indent="0">
              <a:buNone/>
              <a:defRPr sz="2200"/>
            </a:lvl8pPr>
            <a:lvl9pPr marL="4072175" indent="0">
              <a:buNone/>
              <a:defRPr sz="2200"/>
            </a:lvl9pPr>
          </a:lstStyle>
          <a:p>
            <a:r>
              <a:rPr lang="de-DE" smtClean="0"/>
              <a:t>Bild durch Klicken auf Symbol hinzufügen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7365879" y="1734010"/>
            <a:ext cx="2783455" cy="4692169"/>
          </a:xfrm>
        </p:spPr>
        <p:txBody>
          <a:bodyPr/>
          <a:lstStyle>
            <a:lvl1pPr marL="0" indent="0">
              <a:buNone/>
              <a:defRPr sz="1400">
                <a:latin typeface="+mj-lt"/>
              </a:defRPr>
            </a:lvl1pPr>
            <a:lvl2pPr marL="509021" indent="0">
              <a:buNone/>
              <a:defRPr sz="1400"/>
            </a:lvl2pPr>
            <a:lvl3pPr marL="1018044" indent="0">
              <a:buNone/>
              <a:defRPr sz="1100"/>
            </a:lvl3pPr>
            <a:lvl4pPr marL="1527065" indent="0">
              <a:buNone/>
              <a:defRPr sz="1000"/>
            </a:lvl4pPr>
            <a:lvl5pPr marL="2036087" indent="0">
              <a:buNone/>
              <a:defRPr sz="1000"/>
            </a:lvl5pPr>
            <a:lvl6pPr marL="2545110" indent="0">
              <a:buNone/>
              <a:defRPr sz="1000"/>
            </a:lvl6pPr>
            <a:lvl7pPr marL="3054131" indent="0">
              <a:buNone/>
              <a:defRPr sz="1000"/>
            </a:lvl7pPr>
            <a:lvl8pPr marL="3563150" indent="0">
              <a:buNone/>
              <a:defRPr sz="1000"/>
            </a:lvl8pPr>
            <a:lvl9pPr marL="4072175" indent="0">
              <a:buNone/>
              <a:defRPr sz="10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30. Mai 2022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2022</a:t>
            </a:r>
            <a:endParaRPr lang="de-DE" altLang="x-non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8439A28-92C3-458A-B0BC-7B591D599BB6}" type="slidenum">
              <a:rPr lang="de-DE" altLang="x-none" smtClean="0"/>
              <a:pPr>
                <a:defRPr/>
              </a:pPr>
              <a:t>‹Nr.›</a:t>
            </a:fld>
            <a:endParaRPr lang="de-DE" altLang="x-none" dirty="0">
              <a:latin typeface="+mn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6425518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Bilder mit 2-spaltigem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783486" y="409325"/>
            <a:ext cx="7365057" cy="918033"/>
          </a:xfrm>
        </p:spPr>
        <p:txBody>
          <a:bodyPr anchor="b" anchorCtr="0"/>
          <a:lstStyle>
            <a:lvl1pPr algn="l">
              <a:defRPr lang="de-DE" dirty="0"/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328119" y="1734009"/>
            <a:ext cx="2127570" cy="2143335"/>
          </a:xfrm>
          <a:pattFill prst="ltUpDiag">
            <a:fgClr>
              <a:schemeClr val="accent1"/>
            </a:fgClr>
            <a:bgClr>
              <a:schemeClr val="bg1"/>
            </a:bgClr>
          </a:pattFill>
        </p:spPr>
        <p:txBody>
          <a:bodyPr lIns="160321" tIns="160321"/>
          <a:lstStyle>
            <a:lvl1pPr marL="0" indent="0">
              <a:buNone/>
              <a:defRPr sz="1600"/>
            </a:lvl1pPr>
            <a:lvl2pPr marL="509021" indent="0">
              <a:buNone/>
              <a:defRPr sz="3100"/>
            </a:lvl2pPr>
            <a:lvl3pPr marL="1018044" indent="0">
              <a:buNone/>
              <a:defRPr sz="2700"/>
            </a:lvl3pPr>
            <a:lvl4pPr marL="1527065" indent="0">
              <a:buNone/>
              <a:defRPr sz="2200"/>
            </a:lvl4pPr>
            <a:lvl5pPr marL="2036087" indent="0">
              <a:buNone/>
              <a:defRPr sz="2200"/>
            </a:lvl5pPr>
            <a:lvl6pPr marL="2545110" indent="0">
              <a:buNone/>
              <a:defRPr sz="2200"/>
            </a:lvl6pPr>
            <a:lvl7pPr marL="3054131" indent="0">
              <a:buNone/>
              <a:defRPr sz="2200"/>
            </a:lvl7pPr>
            <a:lvl8pPr marL="3563150" indent="0">
              <a:buNone/>
              <a:defRPr sz="2200"/>
            </a:lvl8pPr>
            <a:lvl9pPr marL="4072175" indent="0">
              <a:buNone/>
              <a:defRPr sz="2200"/>
            </a:lvl9pPr>
          </a:lstStyle>
          <a:p>
            <a:r>
              <a:rPr lang="de-DE" smtClean="0"/>
              <a:t>Bild durch Klicken auf Symbol hinzufügen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2782665" y="1734010"/>
            <a:ext cx="7366667" cy="4692169"/>
          </a:xfrm>
        </p:spPr>
        <p:txBody>
          <a:bodyPr numCol="2" spcCol="240484"/>
          <a:lstStyle>
            <a:lvl1pPr marL="0" indent="0">
              <a:buNone/>
              <a:defRPr sz="1600"/>
            </a:lvl1pPr>
            <a:lvl2pPr marL="509021" indent="0">
              <a:buNone/>
              <a:defRPr sz="1400"/>
            </a:lvl2pPr>
            <a:lvl3pPr marL="1018044" indent="0">
              <a:buNone/>
              <a:defRPr sz="1100"/>
            </a:lvl3pPr>
            <a:lvl4pPr marL="1527065" indent="0">
              <a:buNone/>
              <a:defRPr sz="1000"/>
            </a:lvl4pPr>
            <a:lvl5pPr marL="2036087" indent="0">
              <a:buNone/>
              <a:defRPr sz="1000"/>
            </a:lvl5pPr>
            <a:lvl6pPr marL="2545110" indent="0">
              <a:buNone/>
              <a:defRPr sz="1000"/>
            </a:lvl6pPr>
            <a:lvl7pPr marL="3054131" indent="0">
              <a:buNone/>
              <a:defRPr sz="1000"/>
            </a:lvl7pPr>
            <a:lvl8pPr marL="3563150" indent="0">
              <a:buNone/>
              <a:defRPr sz="1000"/>
            </a:lvl8pPr>
            <a:lvl9pPr marL="4072175" indent="0">
              <a:buNone/>
              <a:defRPr sz="10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30. Mai 2022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2022</a:t>
            </a:r>
            <a:endParaRPr lang="de-DE" altLang="x-non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8439A28-92C3-458A-B0BC-7B591D599BB6}" type="slidenum">
              <a:rPr lang="de-DE" altLang="x-none" smtClean="0"/>
              <a:pPr>
                <a:defRPr/>
              </a:pPr>
              <a:t>‹Nr.›</a:t>
            </a:fld>
            <a:endParaRPr lang="de-DE" altLang="x-none" dirty="0">
              <a:latin typeface="+mn-lt"/>
            </a:endParaRPr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3"/>
          </p:nvPr>
        </p:nvSpPr>
        <p:spPr>
          <a:xfrm>
            <a:off x="326585" y="4284423"/>
            <a:ext cx="2129104" cy="2143334"/>
          </a:xfrm>
          <a:pattFill prst="ltUpDiag">
            <a:fgClr>
              <a:schemeClr val="accent1"/>
            </a:fgClr>
            <a:bgClr>
              <a:schemeClr val="bg1"/>
            </a:bgClr>
          </a:pattFill>
        </p:spPr>
        <p:txBody>
          <a:bodyPr lIns="160321" tIns="160321"/>
          <a:lstStyle>
            <a:lvl1pPr marL="0" indent="0">
              <a:buNone/>
              <a:defRPr sz="1600"/>
            </a:lvl1pPr>
          </a:lstStyle>
          <a:p>
            <a:r>
              <a:rPr lang="de-DE" smtClean="0"/>
              <a:t>Bild durch Klicken auf Symbol hinzufügen</a:t>
            </a:r>
            <a:endParaRPr lang="de-DE" dirty="0"/>
          </a:p>
        </p:txBody>
      </p:sp>
    </p:spTree>
    <p:extLst>
      <p:ext uri="{BB962C8B-B14F-4D97-AF65-F5344CB8AC3E}">
        <p14:creationId xmlns="" xmlns:p14="http://schemas.microsoft.com/office/powerpoint/2010/main" val="263442122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30. Mai 2022</a:t>
            </a:r>
            <a:endParaRPr lang="en-US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Matthias Wübbeling - Vorlesung Netzwerksicherheit - SoSe 2022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2C9B88-52DB-49CD-A9FA-726F4C990E3C}" type="slidenum">
              <a:rPr lang="de-DE" altLang="x-none" smtClean="0"/>
              <a:pPr>
                <a:defRPr/>
              </a:pPr>
              <a:t>‹Nr.›</a:t>
            </a:fld>
            <a:endParaRPr lang="de-DE" altLang="x-none" dirty="0">
              <a:latin typeface="+mn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6611839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30. Mai 2022</a:t>
            </a:r>
            <a:endParaRPr lang="en-US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Matthias Wübbeling - Vorlesung Netzwerksicherheit - SoSe 2022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5C5194B-4374-43C7-8306-73F655200BE3}" type="slidenum">
              <a:rPr lang="de-DE" altLang="x-none" smtClean="0"/>
              <a:pPr>
                <a:defRPr/>
              </a:pPr>
              <a:t>‹Nr.›</a:t>
            </a:fld>
            <a:endParaRPr lang="de-DE" altLang="x-none" dirty="0">
              <a:latin typeface="+mn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08196442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6"/>
          <p:cNvSpPr>
            <a:spLocks noGrp="1"/>
          </p:cNvSpPr>
          <p:nvPr>
            <p:ph type="body" sz="quarter" idx="13" hasCustomPrompt="1"/>
          </p:nvPr>
        </p:nvSpPr>
        <p:spPr>
          <a:xfrm>
            <a:off x="4" y="1326935"/>
            <a:ext cx="10475913" cy="6018430"/>
          </a:xfrm>
          <a:noFill/>
        </p:spPr>
        <p:txBody>
          <a:bodyPr lIns="1442896" tIns="801609" rIns="1603218"/>
          <a:lstStyle>
            <a:lvl1pPr marL="0" indent="0">
              <a:lnSpc>
                <a:spcPts val="3564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3796453" algn="l"/>
              </a:tabLst>
              <a:defRPr sz="3100" baseline="0"/>
            </a:lvl1pPr>
          </a:lstStyle>
          <a:p>
            <a:pPr lvl="0"/>
            <a:r>
              <a:rPr lang="de-DE" dirty="0" smtClean="0"/>
              <a:t>Durch Klicken individuelle Dankesformel hinzufügen</a:t>
            </a:r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4" hasCustomPrompt="1"/>
          </p:nvPr>
        </p:nvSpPr>
        <p:spPr>
          <a:xfrm>
            <a:off x="1473176" y="4693746"/>
            <a:ext cx="4747179" cy="1734009"/>
          </a:xfrm>
        </p:spPr>
        <p:txBody>
          <a:bodyPr/>
          <a:lstStyle>
            <a:lvl1pPr marL="0" indent="0">
              <a:buNone/>
              <a:defRPr sz="1600" baseline="0"/>
            </a:lvl1pPr>
          </a:lstStyle>
          <a:p>
            <a:pPr lvl="0"/>
            <a:r>
              <a:rPr lang="de-DE" dirty="0" smtClean="0"/>
              <a:t>Durch Klicken Autor/Adresse/Kontaktdaten hinzufügen</a:t>
            </a:r>
          </a:p>
        </p:txBody>
      </p:sp>
      <p:grpSp>
        <p:nvGrpSpPr>
          <p:cNvPr id="2" name="Gruppieren 30"/>
          <p:cNvGrpSpPr>
            <a:grpSpLocks noChangeAspect="1"/>
          </p:cNvGrpSpPr>
          <p:nvPr/>
        </p:nvGrpSpPr>
        <p:grpSpPr>
          <a:xfrm>
            <a:off x="327373" y="408302"/>
            <a:ext cx="1916868" cy="918033"/>
            <a:chOff x="7081838" y="144463"/>
            <a:chExt cx="1871662" cy="719137"/>
          </a:xfrm>
        </p:grpSpPr>
        <p:sp>
          <p:nvSpPr>
            <p:cNvPr id="52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7081838" y="144463"/>
              <a:ext cx="1871662" cy="7191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53" name="Freeform 5"/>
            <p:cNvSpPr>
              <a:spLocks/>
            </p:cNvSpPr>
            <p:nvPr userDrawn="1"/>
          </p:nvSpPr>
          <p:spPr bwMode="auto">
            <a:xfrm>
              <a:off x="8216900" y="144463"/>
              <a:ext cx="455612" cy="392112"/>
            </a:xfrm>
            <a:custGeom>
              <a:avLst/>
              <a:gdLst>
                <a:gd name="T0" fmla="*/ 944 w 1277"/>
                <a:gd name="T1" fmla="*/ 552 h 1104"/>
                <a:gd name="T2" fmla="*/ 1277 w 1277"/>
                <a:gd name="T3" fmla="*/ 0 h 1104"/>
                <a:gd name="T4" fmla="*/ 0 w 1277"/>
                <a:gd name="T5" fmla="*/ 0 h 1104"/>
                <a:gd name="T6" fmla="*/ 0 w 1277"/>
                <a:gd name="T7" fmla="*/ 1104 h 1104"/>
                <a:gd name="T8" fmla="*/ 944 w 1277"/>
                <a:gd name="T9" fmla="*/ 552 h 1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77" h="1104">
                  <a:moveTo>
                    <a:pt x="944" y="552"/>
                  </a:moveTo>
                  <a:cubicBezTo>
                    <a:pt x="1110" y="357"/>
                    <a:pt x="1203" y="197"/>
                    <a:pt x="1277" y="0"/>
                  </a:cubicBezTo>
                  <a:lnTo>
                    <a:pt x="0" y="0"/>
                  </a:lnTo>
                  <a:lnTo>
                    <a:pt x="0" y="1104"/>
                  </a:lnTo>
                  <a:cubicBezTo>
                    <a:pt x="253" y="1070"/>
                    <a:pt x="607" y="949"/>
                    <a:pt x="944" y="552"/>
                  </a:cubicBezTo>
                  <a:close/>
                </a:path>
              </a:pathLst>
            </a:custGeom>
            <a:solidFill>
              <a:srgbClr val="07529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54" name="Rectangle 6"/>
            <p:cNvSpPr>
              <a:spLocks noChangeArrowheads="1"/>
            </p:cNvSpPr>
            <p:nvPr userDrawn="1"/>
          </p:nvSpPr>
          <p:spPr bwMode="auto">
            <a:xfrm>
              <a:off x="8216900" y="654050"/>
              <a:ext cx="714375" cy="200025"/>
            </a:xfrm>
            <a:prstGeom prst="rect">
              <a:avLst/>
            </a:prstGeom>
            <a:solidFill>
              <a:srgbClr val="EAB90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55" name="Freeform 7"/>
            <p:cNvSpPr>
              <a:spLocks/>
            </p:cNvSpPr>
            <p:nvPr userDrawn="1"/>
          </p:nvSpPr>
          <p:spPr bwMode="auto">
            <a:xfrm>
              <a:off x="8216900" y="144463"/>
              <a:ext cx="714375" cy="477837"/>
            </a:xfrm>
            <a:custGeom>
              <a:avLst/>
              <a:gdLst>
                <a:gd name="T0" fmla="*/ 2000 w 2000"/>
                <a:gd name="T1" fmla="*/ 0 h 1349"/>
                <a:gd name="T2" fmla="*/ 1361 w 2000"/>
                <a:gd name="T3" fmla="*/ 0 h 1349"/>
                <a:gd name="T4" fmla="*/ 992 w 2000"/>
                <a:gd name="T5" fmla="*/ 627 h 1349"/>
                <a:gd name="T6" fmla="*/ 0 w 2000"/>
                <a:gd name="T7" fmla="*/ 1193 h 1349"/>
                <a:gd name="T8" fmla="*/ 0 w 2000"/>
                <a:gd name="T9" fmla="*/ 1349 h 1349"/>
                <a:gd name="T10" fmla="*/ 2000 w 2000"/>
                <a:gd name="T11" fmla="*/ 1349 h 1349"/>
                <a:gd name="T12" fmla="*/ 2000 w 2000"/>
                <a:gd name="T13" fmla="*/ 0 h 1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00" h="1349">
                  <a:moveTo>
                    <a:pt x="2000" y="0"/>
                  </a:moveTo>
                  <a:lnTo>
                    <a:pt x="1361" y="0"/>
                  </a:lnTo>
                  <a:cubicBezTo>
                    <a:pt x="1285" y="208"/>
                    <a:pt x="1168" y="419"/>
                    <a:pt x="992" y="627"/>
                  </a:cubicBezTo>
                  <a:cubicBezTo>
                    <a:pt x="644" y="1036"/>
                    <a:pt x="259" y="1159"/>
                    <a:pt x="0" y="1193"/>
                  </a:cubicBezTo>
                  <a:lnTo>
                    <a:pt x="0" y="1349"/>
                  </a:lnTo>
                  <a:lnTo>
                    <a:pt x="2000" y="1349"/>
                  </a:lnTo>
                  <a:lnTo>
                    <a:pt x="2000" y="0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56" name="Freeform 8"/>
            <p:cNvSpPr>
              <a:spLocks noEditPoints="1"/>
            </p:cNvSpPr>
            <p:nvPr userDrawn="1"/>
          </p:nvSpPr>
          <p:spPr bwMode="auto">
            <a:xfrm>
              <a:off x="8250238" y="690563"/>
              <a:ext cx="95250" cy="131762"/>
            </a:xfrm>
            <a:custGeom>
              <a:avLst/>
              <a:gdLst>
                <a:gd name="T0" fmla="*/ 134 w 264"/>
                <a:gd name="T1" fmla="*/ 318 h 371"/>
                <a:gd name="T2" fmla="*/ 198 w 264"/>
                <a:gd name="T3" fmla="*/ 265 h 371"/>
                <a:gd name="T4" fmla="*/ 132 w 264"/>
                <a:gd name="T5" fmla="*/ 203 h 371"/>
                <a:gd name="T6" fmla="*/ 65 w 264"/>
                <a:gd name="T7" fmla="*/ 203 h 371"/>
                <a:gd name="T8" fmla="*/ 65 w 264"/>
                <a:gd name="T9" fmla="*/ 318 h 371"/>
                <a:gd name="T10" fmla="*/ 134 w 264"/>
                <a:gd name="T11" fmla="*/ 318 h 371"/>
                <a:gd name="T12" fmla="*/ 65 w 264"/>
                <a:gd name="T13" fmla="*/ 53 h 371"/>
                <a:gd name="T14" fmla="*/ 65 w 264"/>
                <a:gd name="T15" fmla="*/ 155 h 371"/>
                <a:gd name="T16" fmla="*/ 131 w 264"/>
                <a:gd name="T17" fmla="*/ 155 h 371"/>
                <a:gd name="T18" fmla="*/ 190 w 264"/>
                <a:gd name="T19" fmla="*/ 103 h 371"/>
                <a:gd name="T20" fmla="*/ 126 w 264"/>
                <a:gd name="T21" fmla="*/ 53 h 371"/>
                <a:gd name="T22" fmla="*/ 65 w 264"/>
                <a:gd name="T23" fmla="*/ 53 h 371"/>
                <a:gd name="T24" fmla="*/ 191 w 264"/>
                <a:gd name="T25" fmla="*/ 180 h 371"/>
                <a:gd name="T26" fmla="*/ 264 w 264"/>
                <a:gd name="T27" fmla="*/ 277 h 371"/>
                <a:gd name="T28" fmla="*/ 145 w 264"/>
                <a:gd name="T29" fmla="*/ 371 h 371"/>
                <a:gd name="T30" fmla="*/ 0 w 264"/>
                <a:gd name="T31" fmla="*/ 367 h 371"/>
                <a:gd name="T32" fmla="*/ 0 w 264"/>
                <a:gd name="T33" fmla="*/ 4 h 371"/>
                <a:gd name="T34" fmla="*/ 129 w 264"/>
                <a:gd name="T35" fmla="*/ 0 h 371"/>
                <a:gd name="T36" fmla="*/ 253 w 264"/>
                <a:gd name="T37" fmla="*/ 95 h 371"/>
                <a:gd name="T38" fmla="*/ 191 w 264"/>
                <a:gd name="T39" fmla="*/ 178 h 371"/>
                <a:gd name="T40" fmla="*/ 191 w 264"/>
                <a:gd name="T41" fmla="*/ 180 h 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64" h="371">
                  <a:moveTo>
                    <a:pt x="134" y="318"/>
                  </a:moveTo>
                  <a:cubicBezTo>
                    <a:pt x="183" y="318"/>
                    <a:pt x="198" y="308"/>
                    <a:pt x="198" y="265"/>
                  </a:cubicBezTo>
                  <a:cubicBezTo>
                    <a:pt x="198" y="216"/>
                    <a:pt x="182" y="204"/>
                    <a:pt x="132" y="203"/>
                  </a:cubicBezTo>
                  <a:lnTo>
                    <a:pt x="65" y="203"/>
                  </a:lnTo>
                  <a:lnTo>
                    <a:pt x="65" y="318"/>
                  </a:lnTo>
                  <a:lnTo>
                    <a:pt x="134" y="318"/>
                  </a:lnTo>
                  <a:close/>
                  <a:moveTo>
                    <a:pt x="65" y="53"/>
                  </a:moveTo>
                  <a:lnTo>
                    <a:pt x="65" y="155"/>
                  </a:lnTo>
                  <a:lnTo>
                    <a:pt x="131" y="155"/>
                  </a:lnTo>
                  <a:cubicBezTo>
                    <a:pt x="175" y="155"/>
                    <a:pt x="190" y="145"/>
                    <a:pt x="190" y="103"/>
                  </a:cubicBezTo>
                  <a:cubicBezTo>
                    <a:pt x="190" y="63"/>
                    <a:pt x="174" y="53"/>
                    <a:pt x="126" y="53"/>
                  </a:cubicBezTo>
                  <a:lnTo>
                    <a:pt x="65" y="53"/>
                  </a:lnTo>
                  <a:close/>
                  <a:moveTo>
                    <a:pt x="191" y="180"/>
                  </a:moveTo>
                  <a:cubicBezTo>
                    <a:pt x="245" y="185"/>
                    <a:pt x="264" y="219"/>
                    <a:pt x="264" y="277"/>
                  </a:cubicBezTo>
                  <a:cubicBezTo>
                    <a:pt x="264" y="351"/>
                    <a:pt x="230" y="371"/>
                    <a:pt x="145" y="371"/>
                  </a:cubicBezTo>
                  <a:cubicBezTo>
                    <a:pt x="79" y="371"/>
                    <a:pt x="44" y="371"/>
                    <a:pt x="0" y="367"/>
                  </a:cubicBezTo>
                  <a:lnTo>
                    <a:pt x="0" y="4"/>
                  </a:lnTo>
                  <a:cubicBezTo>
                    <a:pt x="39" y="1"/>
                    <a:pt x="71" y="0"/>
                    <a:pt x="129" y="0"/>
                  </a:cubicBezTo>
                  <a:cubicBezTo>
                    <a:pt x="220" y="0"/>
                    <a:pt x="253" y="20"/>
                    <a:pt x="253" y="95"/>
                  </a:cubicBezTo>
                  <a:cubicBezTo>
                    <a:pt x="253" y="147"/>
                    <a:pt x="235" y="174"/>
                    <a:pt x="191" y="178"/>
                  </a:cubicBezTo>
                  <a:lnTo>
                    <a:pt x="191" y="18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57" name="Freeform 9"/>
            <p:cNvSpPr>
              <a:spLocks noEditPoints="1"/>
            </p:cNvSpPr>
            <p:nvPr userDrawn="1"/>
          </p:nvSpPr>
          <p:spPr bwMode="auto">
            <a:xfrm>
              <a:off x="8364538" y="688975"/>
              <a:ext cx="106362" cy="133350"/>
            </a:xfrm>
            <a:custGeom>
              <a:avLst/>
              <a:gdLst>
                <a:gd name="T0" fmla="*/ 69 w 299"/>
                <a:gd name="T1" fmla="*/ 188 h 376"/>
                <a:gd name="T2" fmla="*/ 149 w 299"/>
                <a:gd name="T3" fmla="*/ 320 h 376"/>
                <a:gd name="T4" fmla="*/ 230 w 299"/>
                <a:gd name="T5" fmla="*/ 188 h 376"/>
                <a:gd name="T6" fmla="*/ 149 w 299"/>
                <a:gd name="T7" fmla="*/ 56 h 376"/>
                <a:gd name="T8" fmla="*/ 69 w 299"/>
                <a:gd name="T9" fmla="*/ 188 h 376"/>
                <a:gd name="T10" fmla="*/ 299 w 299"/>
                <a:gd name="T11" fmla="*/ 188 h 376"/>
                <a:gd name="T12" fmla="*/ 149 w 299"/>
                <a:gd name="T13" fmla="*/ 376 h 376"/>
                <a:gd name="T14" fmla="*/ 0 w 299"/>
                <a:gd name="T15" fmla="*/ 188 h 376"/>
                <a:gd name="T16" fmla="*/ 149 w 299"/>
                <a:gd name="T17" fmla="*/ 0 h 376"/>
                <a:gd name="T18" fmla="*/ 299 w 299"/>
                <a:gd name="T19" fmla="*/ 188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9" h="376">
                  <a:moveTo>
                    <a:pt x="69" y="188"/>
                  </a:moveTo>
                  <a:cubicBezTo>
                    <a:pt x="69" y="289"/>
                    <a:pt x="88" y="320"/>
                    <a:pt x="149" y="320"/>
                  </a:cubicBezTo>
                  <a:cubicBezTo>
                    <a:pt x="211" y="320"/>
                    <a:pt x="230" y="289"/>
                    <a:pt x="230" y="188"/>
                  </a:cubicBezTo>
                  <a:cubicBezTo>
                    <a:pt x="230" y="87"/>
                    <a:pt x="211" y="56"/>
                    <a:pt x="149" y="56"/>
                  </a:cubicBezTo>
                  <a:cubicBezTo>
                    <a:pt x="88" y="56"/>
                    <a:pt x="69" y="87"/>
                    <a:pt x="69" y="188"/>
                  </a:cubicBezTo>
                  <a:close/>
                  <a:moveTo>
                    <a:pt x="299" y="188"/>
                  </a:moveTo>
                  <a:cubicBezTo>
                    <a:pt x="299" y="332"/>
                    <a:pt x="260" y="376"/>
                    <a:pt x="149" y="376"/>
                  </a:cubicBezTo>
                  <a:cubicBezTo>
                    <a:pt x="39" y="376"/>
                    <a:pt x="0" y="332"/>
                    <a:pt x="0" y="188"/>
                  </a:cubicBezTo>
                  <a:cubicBezTo>
                    <a:pt x="0" y="44"/>
                    <a:pt x="39" y="0"/>
                    <a:pt x="149" y="0"/>
                  </a:cubicBezTo>
                  <a:cubicBezTo>
                    <a:pt x="260" y="0"/>
                    <a:pt x="299" y="44"/>
                    <a:pt x="299" y="18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58" name="Freeform 10"/>
            <p:cNvSpPr>
              <a:spLocks/>
            </p:cNvSpPr>
            <p:nvPr userDrawn="1"/>
          </p:nvSpPr>
          <p:spPr bwMode="auto">
            <a:xfrm>
              <a:off x="8496300" y="692150"/>
              <a:ext cx="104775" cy="128587"/>
            </a:xfrm>
            <a:custGeom>
              <a:avLst/>
              <a:gdLst>
                <a:gd name="T0" fmla="*/ 295 w 295"/>
                <a:gd name="T1" fmla="*/ 339 h 363"/>
                <a:gd name="T2" fmla="*/ 271 w 295"/>
                <a:gd name="T3" fmla="*/ 363 h 363"/>
                <a:gd name="T4" fmla="*/ 219 w 295"/>
                <a:gd name="T5" fmla="*/ 363 h 363"/>
                <a:gd name="T6" fmla="*/ 192 w 295"/>
                <a:gd name="T7" fmla="*/ 343 h 363"/>
                <a:gd name="T8" fmla="*/ 90 w 295"/>
                <a:gd name="T9" fmla="*/ 121 h 363"/>
                <a:gd name="T10" fmla="*/ 68 w 295"/>
                <a:gd name="T11" fmla="*/ 67 h 363"/>
                <a:gd name="T12" fmla="*/ 62 w 295"/>
                <a:gd name="T13" fmla="*/ 67 h 363"/>
                <a:gd name="T14" fmla="*/ 65 w 295"/>
                <a:gd name="T15" fmla="*/ 121 h 363"/>
                <a:gd name="T16" fmla="*/ 65 w 295"/>
                <a:gd name="T17" fmla="*/ 363 h 363"/>
                <a:gd name="T18" fmla="*/ 0 w 295"/>
                <a:gd name="T19" fmla="*/ 363 h 363"/>
                <a:gd name="T20" fmla="*/ 0 w 295"/>
                <a:gd name="T21" fmla="*/ 25 h 363"/>
                <a:gd name="T22" fmla="*/ 25 w 295"/>
                <a:gd name="T23" fmla="*/ 0 h 363"/>
                <a:gd name="T24" fmla="*/ 76 w 295"/>
                <a:gd name="T25" fmla="*/ 0 h 363"/>
                <a:gd name="T26" fmla="*/ 103 w 295"/>
                <a:gd name="T27" fmla="*/ 20 h 363"/>
                <a:gd name="T28" fmla="*/ 202 w 295"/>
                <a:gd name="T29" fmla="*/ 237 h 363"/>
                <a:gd name="T30" fmla="*/ 227 w 295"/>
                <a:gd name="T31" fmla="*/ 294 h 363"/>
                <a:gd name="T32" fmla="*/ 234 w 295"/>
                <a:gd name="T33" fmla="*/ 294 h 363"/>
                <a:gd name="T34" fmla="*/ 231 w 295"/>
                <a:gd name="T35" fmla="*/ 235 h 363"/>
                <a:gd name="T36" fmla="*/ 231 w 295"/>
                <a:gd name="T37" fmla="*/ 0 h 363"/>
                <a:gd name="T38" fmla="*/ 295 w 295"/>
                <a:gd name="T39" fmla="*/ 0 h 363"/>
                <a:gd name="T40" fmla="*/ 295 w 295"/>
                <a:gd name="T41" fmla="*/ 339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95" h="363">
                  <a:moveTo>
                    <a:pt x="295" y="339"/>
                  </a:moveTo>
                  <a:cubicBezTo>
                    <a:pt x="295" y="355"/>
                    <a:pt x="287" y="363"/>
                    <a:pt x="271" y="363"/>
                  </a:cubicBezTo>
                  <a:lnTo>
                    <a:pt x="219" y="363"/>
                  </a:lnTo>
                  <a:cubicBezTo>
                    <a:pt x="205" y="363"/>
                    <a:pt x="197" y="357"/>
                    <a:pt x="192" y="343"/>
                  </a:cubicBezTo>
                  <a:lnTo>
                    <a:pt x="90" y="121"/>
                  </a:lnTo>
                  <a:cubicBezTo>
                    <a:pt x="83" y="106"/>
                    <a:pt x="72" y="84"/>
                    <a:pt x="68" y="67"/>
                  </a:cubicBezTo>
                  <a:lnTo>
                    <a:pt x="62" y="67"/>
                  </a:lnTo>
                  <a:cubicBezTo>
                    <a:pt x="64" y="85"/>
                    <a:pt x="65" y="104"/>
                    <a:pt x="65" y="121"/>
                  </a:cubicBezTo>
                  <a:lnTo>
                    <a:pt x="65" y="363"/>
                  </a:lnTo>
                  <a:lnTo>
                    <a:pt x="0" y="363"/>
                  </a:lnTo>
                  <a:lnTo>
                    <a:pt x="0" y="25"/>
                  </a:lnTo>
                  <a:cubicBezTo>
                    <a:pt x="0" y="9"/>
                    <a:pt x="9" y="0"/>
                    <a:pt x="25" y="0"/>
                  </a:cubicBezTo>
                  <a:lnTo>
                    <a:pt x="76" y="0"/>
                  </a:lnTo>
                  <a:cubicBezTo>
                    <a:pt x="90" y="0"/>
                    <a:pt x="97" y="7"/>
                    <a:pt x="103" y="20"/>
                  </a:cubicBezTo>
                  <a:lnTo>
                    <a:pt x="202" y="237"/>
                  </a:lnTo>
                  <a:cubicBezTo>
                    <a:pt x="209" y="252"/>
                    <a:pt x="219" y="274"/>
                    <a:pt x="227" y="294"/>
                  </a:cubicBezTo>
                  <a:lnTo>
                    <a:pt x="234" y="294"/>
                  </a:lnTo>
                  <a:cubicBezTo>
                    <a:pt x="232" y="274"/>
                    <a:pt x="231" y="254"/>
                    <a:pt x="231" y="235"/>
                  </a:cubicBezTo>
                  <a:lnTo>
                    <a:pt x="231" y="0"/>
                  </a:lnTo>
                  <a:lnTo>
                    <a:pt x="295" y="0"/>
                  </a:lnTo>
                  <a:lnTo>
                    <a:pt x="295" y="3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59" name="Freeform 11"/>
            <p:cNvSpPr>
              <a:spLocks/>
            </p:cNvSpPr>
            <p:nvPr userDrawn="1"/>
          </p:nvSpPr>
          <p:spPr bwMode="auto">
            <a:xfrm>
              <a:off x="8629650" y="692150"/>
              <a:ext cx="104775" cy="128587"/>
            </a:xfrm>
            <a:custGeom>
              <a:avLst/>
              <a:gdLst>
                <a:gd name="T0" fmla="*/ 295 w 295"/>
                <a:gd name="T1" fmla="*/ 339 h 363"/>
                <a:gd name="T2" fmla="*/ 271 w 295"/>
                <a:gd name="T3" fmla="*/ 363 h 363"/>
                <a:gd name="T4" fmla="*/ 219 w 295"/>
                <a:gd name="T5" fmla="*/ 363 h 363"/>
                <a:gd name="T6" fmla="*/ 191 w 295"/>
                <a:gd name="T7" fmla="*/ 343 h 363"/>
                <a:gd name="T8" fmla="*/ 89 w 295"/>
                <a:gd name="T9" fmla="*/ 121 h 363"/>
                <a:gd name="T10" fmla="*/ 68 w 295"/>
                <a:gd name="T11" fmla="*/ 67 h 363"/>
                <a:gd name="T12" fmla="*/ 62 w 295"/>
                <a:gd name="T13" fmla="*/ 67 h 363"/>
                <a:gd name="T14" fmla="*/ 65 w 295"/>
                <a:gd name="T15" fmla="*/ 121 h 363"/>
                <a:gd name="T16" fmla="*/ 65 w 295"/>
                <a:gd name="T17" fmla="*/ 363 h 363"/>
                <a:gd name="T18" fmla="*/ 0 w 295"/>
                <a:gd name="T19" fmla="*/ 363 h 363"/>
                <a:gd name="T20" fmla="*/ 0 w 295"/>
                <a:gd name="T21" fmla="*/ 25 h 363"/>
                <a:gd name="T22" fmla="*/ 25 w 295"/>
                <a:gd name="T23" fmla="*/ 0 h 363"/>
                <a:gd name="T24" fmla="*/ 76 w 295"/>
                <a:gd name="T25" fmla="*/ 0 h 363"/>
                <a:gd name="T26" fmla="*/ 103 w 295"/>
                <a:gd name="T27" fmla="*/ 20 h 363"/>
                <a:gd name="T28" fmla="*/ 202 w 295"/>
                <a:gd name="T29" fmla="*/ 237 h 363"/>
                <a:gd name="T30" fmla="*/ 227 w 295"/>
                <a:gd name="T31" fmla="*/ 294 h 363"/>
                <a:gd name="T32" fmla="*/ 233 w 295"/>
                <a:gd name="T33" fmla="*/ 294 h 363"/>
                <a:gd name="T34" fmla="*/ 231 w 295"/>
                <a:gd name="T35" fmla="*/ 235 h 363"/>
                <a:gd name="T36" fmla="*/ 231 w 295"/>
                <a:gd name="T37" fmla="*/ 0 h 363"/>
                <a:gd name="T38" fmla="*/ 295 w 295"/>
                <a:gd name="T39" fmla="*/ 0 h 363"/>
                <a:gd name="T40" fmla="*/ 295 w 295"/>
                <a:gd name="T41" fmla="*/ 339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95" h="363">
                  <a:moveTo>
                    <a:pt x="295" y="339"/>
                  </a:moveTo>
                  <a:cubicBezTo>
                    <a:pt x="295" y="355"/>
                    <a:pt x="286" y="363"/>
                    <a:pt x="271" y="363"/>
                  </a:cubicBezTo>
                  <a:lnTo>
                    <a:pt x="219" y="363"/>
                  </a:lnTo>
                  <a:cubicBezTo>
                    <a:pt x="204" y="363"/>
                    <a:pt x="197" y="357"/>
                    <a:pt x="191" y="343"/>
                  </a:cubicBezTo>
                  <a:lnTo>
                    <a:pt x="89" y="121"/>
                  </a:lnTo>
                  <a:cubicBezTo>
                    <a:pt x="83" y="106"/>
                    <a:pt x="72" y="84"/>
                    <a:pt x="68" y="67"/>
                  </a:cubicBezTo>
                  <a:lnTo>
                    <a:pt x="62" y="67"/>
                  </a:lnTo>
                  <a:cubicBezTo>
                    <a:pt x="64" y="85"/>
                    <a:pt x="65" y="104"/>
                    <a:pt x="65" y="121"/>
                  </a:cubicBezTo>
                  <a:lnTo>
                    <a:pt x="65" y="363"/>
                  </a:lnTo>
                  <a:lnTo>
                    <a:pt x="0" y="363"/>
                  </a:lnTo>
                  <a:lnTo>
                    <a:pt x="0" y="25"/>
                  </a:lnTo>
                  <a:cubicBezTo>
                    <a:pt x="0" y="9"/>
                    <a:pt x="9" y="0"/>
                    <a:pt x="25" y="0"/>
                  </a:cubicBezTo>
                  <a:lnTo>
                    <a:pt x="76" y="0"/>
                  </a:lnTo>
                  <a:cubicBezTo>
                    <a:pt x="90" y="0"/>
                    <a:pt x="97" y="7"/>
                    <a:pt x="103" y="20"/>
                  </a:cubicBezTo>
                  <a:lnTo>
                    <a:pt x="202" y="237"/>
                  </a:lnTo>
                  <a:cubicBezTo>
                    <a:pt x="209" y="252"/>
                    <a:pt x="219" y="274"/>
                    <a:pt x="227" y="294"/>
                  </a:cubicBezTo>
                  <a:lnTo>
                    <a:pt x="233" y="294"/>
                  </a:lnTo>
                  <a:cubicBezTo>
                    <a:pt x="232" y="274"/>
                    <a:pt x="231" y="254"/>
                    <a:pt x="231" y="235"/>
                  </a:cubicBezTo>
                  <a:lnTo>
                    <a:pt x="231" y="0"/>
                  </a:lnTo>
                  <a:lnTo>
                    <a:pt x="295" y="0"/>
                  </a:lnTo>
                  <a:lnTo>
                    <a:pt x="295" y="3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60" name="Freeform 12"/>
            <p:cNvSpPr>
              <a:spLocks/>
            </p:cNvSpPr>
            <p:nvPr userDrawn="1"/>
          </p:nvSpPr>
          <p:spPr bwMode="auto">
            <a:xfrm>
              <a:off x="7081838" y="692150"/>
              <a:ext cx="95250" cy="130175"/>
            </a:xfrm>
            <a:custGeom>
              <a:avLst/>
              <a:gdLst>
                <a:gd name="T0" fmla="*/ 267 w 267"/>
                <a:gd name="T1" fmla="*/ 223 h 370"/>
                <a:gd name="T2" fmla="*/ 136 w 267"/>
                <a:gd name="T3" fmla="*/ 370 h 370"/>
                <a:gd name="T4" fmla="*/ 0 w 267"/>
                <a:gd name="T5" fmla="*/ 223 h 370"/>
                <a:gd name="T6" fmla="*/ 0 w 267"/>
                <a:gd name="T7" fmla="*/ 0 h 370"/>
                <a:gd name="T8" fmla="*/ 53 w 267"/>
                <a:gd name="T9" fmla="*/ 0 h 370"/>
                <a:gd name="T10" fmla="*/ 53 w 267"/>
                <a:gd name="T11" fmla="*/ 223 h 370"/>
                <a:gd name="T12" fmla="*/ 134 w 267"/>
                <a:gd name="T13" fmla="*/ 323 h 370"/>
                <a:gd name="T14" fmla="*/ 215 w 267"/>
                <a:gd name="T15" fmla="*/ 223 h 370"/>
                <a:gd name="T16" fmla="*/ 215 w 267"/>
                <a:gd name="T17" fmla="*/ 0 h 370"/>
                <a:gd name="T18" fmla="*/ 267 w 267"/>
                <a:gd name="T19" fmla="*/ 0 h 370"/>
                <a:gd name="T20" fmla="*/ 267 w 267"/>
                <a:gd name="T21" fmla="*/ 223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67" h="370">
                  <a:moveTo>
                    <a:pt x="267" y="223"/>
                  </a:moveTo>
                  <a:cubicBezTo>
                    <a:pt x="267" y="330"/>
                    <a:pt x="232" y="370"/>
                    <a:pt x="136" y="370"/>
                  </a:cubicBezTo>
                  <a:cubicBezTo>
                    <a:pt x="36" y="370"/>
                    <a:pt x="0" y="330"/>
                    <a:pt x="0" y="223"/>
                  </a:cubicBezTo>
                  <a:lnTo>
                    <a:pt x="0" y="0"/>
                  </a:lnTo>
                  <a:lnTo>
                    <a:pt x="53" y="0"/>
                  </a:lnTo>
                  <a:lnTo>
                    <a:pt x="53" y="223"/>
                  </a:lnTo>
                  <a:cubicBezTo>
                    <a:pt x="53" y="298"/>
                    <a:pt x="73" y="323"/>
                    <a:pt x="134" y="323"/>
                  </a:cubicBezTo>
                  <a:cubicBezTo>
                    <a:pt x="193" y="323"/>
                    <a:pt x="215" y="298"/>
                    <a:pt x="215" y="223"/>
                  </a:cubicBezTo>
                  <a:lnTo>
                    <a:pt x="215" y="0"/>
                  </a:lnTo>
                  <a:lnTo>
                    <a:pt x="267" y="0"/>
                  </a:lnTo>
                  <a:lnTo>
                    <a:pt x="267" y="223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61" name="Freeform 13"/>
            <p:cNvSpPr>
              <a:spLocks/>
            </p:cNvSpPr>
            <p:nvPr userDrawn="1"/>
          </p:nvSpPr>
          <p:spPr bwMode="auto">
            <a:xfrm>
              <a:off x="7207250" y="692150"/>
              <a:ext cx="101600" cy="128587"/>
            </a:xfrm>
            <a:custGeom>
              <a:avLst/>
              <a:gdLst>
                <a:gd name="T0" fmla="*/ 284 w 284"/>
                <a:gd name="T1" fmla="*/ 343 h 363"/>
                <a:gd name="T2" fmla="*/ 265 w 284"/>
                <a:gd name="T3" fmla="*/ 363 h 363"/>
                <a:gd name="T4" fmla="*/ 215 w 284"/>
                <a:gd name="T5" fmla="*/ 363 h 363"/>
                <a:gd name="T6" fmla="*/ 192 w 284"/>
                <a:gd name="T7" fmla="*/ 347 h 363"/>
                <a:gd name="T8" fmla="*/ 79 w 284"/>
                <a:gd name="T9" fmla="*/ 100 h 363"/>
                <a:gd name="T10" fmla="*/ 57 w 284"/>
                <a:gd name="T11" fmla="*/ 49 h 363"/>
                <a:gd name="T12" fmla="*/ 50 w 284"/>
                <a:gd name="T13" fmla="*/ 49 h 363"/>
                <a:gd name="T14" fmla="*/ 53 w 284"/>
                <a:gd name="T15" fmla="*/ 100 h 363"/>
                <a:gd name="T16" fmla="*/ 53 w 284"/>
                <a:gd name="T17" fmla="*/ 363 h 363"/>
                <a:gd name="T18" fmla="*/ 0 w 284"/>
                <a:gd name="T19" fmla="*/ 363 h 363"/>
                <a:gd name="T20" fmla="*/ 0 w 284"/>
                <a:gd name="T21" fmla="*/ 21 h 363"/>
                <a:gd name="T22" fmla="*/ 20 w 284"/>
                <a:gd name="T23" fmla="*/ 0 h 363"/>
                <a:gd name="T24" fmla="*/ 68 w 284"/>
                <a:gd name="T25" fmla="*/ 0 h 363"/>
                <a:gd name="T26" fmla="*/ 92 w 284"/>
                <a:gd name="T27" fmla="*/ 17 h 363"/>
                <a:gd name="T28" fmla="*/ 202 w 284"/>
                <a:gd name="T29" fmla="*/ 257 h 363"/>
                <a:gd name="T30" fmla="*/ 227 w 284"/>
                <a:gd name="T31" fmla="*/ 312 h 363"/>
                <a:gd name="T32" fmla="*/ 235 w 284"/>
                <a:gd name="T33" fmla="*/ 312 h 363"/>
                <a:gd name="T34" fmla="*/ 232 w 284"/>
                <a:gd name="T35" fmla="*/ 255 h 363"/>
                <a:gd name="T36" fmla="*/ 232 w 284"/>
                <a:gd name="T37" fmla="*/ 0 h 363"/>
                <a:gd name="T38" fmla="*/ 284 w 284"/>
                <a:gd name="T39" fmla="*/ 0 h 363"/>
                <a:gd name="T40" fmla="*/ 284 w 284"/>
                <a:gd name="T41" fmla="*/ 343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4" h="363">
                  <a:moveTo>
                    <a:pt x="284" y="343"/>
                  </a:moveTo>
                  <a:cubicBezTo>
                    <a:pt x="284" y="356"/>
                    <a:pt x="277" y="363"/>
                    <a:pt x="265" y="363"/>
                  </a:cubicBezTo>
                  <a:lnTo>
                    <a:pt x="215" y="363"/>
                  </a:lnTo>
                  <a:cubicBezTo>
                    <a:pt x="203" y="363"/>
                    <a:pt x="197" y="358"/>
                    <a:pt x="192" y="347"/>
                  </a:cubicBezTo>
                  <a:lnTo>
                    <a:pt x="79" y="100"/>
                  </a:lnTo>
                  <a:cubicBezTo>
                    <a:pt x="73" y="86"/>
                    <a:pt x="62" y="64"/>
                    <a:pt x="57" y="49"/>
                  </a:cubicBezTo>
                  <a:lnTo>
                    <a:pt x="50" y="49"/>
                  </a:lnTo>
                  <a:cubicBezTo>
                    <a:pt x="52" y="66"/>
                    <a:pt x="53" y="83"/>
                    <a:pt x="53" y="100"/>
                  </a:cubicBezTo>
                  <a:lnTo>
                    <a:pt x="53" y="363"/>
                  </a:lnTo>
                  <a:lnTo>
                    <a:pt x="0" y="363"/>
                  </a:lnTo>
                  <a:lnTo>
                    <a:pt x="0" y="21"/>
                  </a:lnTo>
                  <a:cubicBezTo>
                    <a:pt x="0" y="7"/>
                    <a:pt x="7" y="0"/>
                    <a:pt x="20" y="0"/>
                  </a:cubicBezTo>
                  <a:lnTo>
                    <a:pt x="68" y="0"/>
                  </a:lnTo>
                  <a:cubicBezTo>
                    <a:pt x="80" y="0"/>
                    <a:pt x="86" y="6"/>
                    <a:pt x="92" y="17"/>
                  </a:cubicBezTo>
                  <a:lnTo>
                    <a:pt x="202" y="257"/>
                  </a:lnTo>
                  <a:cubicBezTo>
                    <a:pt x="208" y="272"/>
                    <a:pt x="219" y="293"/>
                    <a:pt x="227" y="312"/>
                  </a:cubicBezTo>
                  <a:lnTo>
                    <a:pt x="235" y="312"/>
                  </a:lnTo>
                  <a:cubicBezTo>
                    <a:pt x="233" y="293"/>
                    <a:pt x="232" y="274"/>
                    <a:pt x="232" y="255"/>
                  </a:cubicBezTo>
                  <a:lnTo>
                    <a:pt x="232" y="0"/>
                  </a:lnTo>
                  <a:lnTo>
                    <a:pt x="284" y="0"/>
                  </a:lnTo>
                  <a:lnTo>
                    <a:pt x="284" y="343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62" name="Rectangle 14"/>
            <p:cNvSpPr>
              <a:spLocks noChangeArrowheads="1"/>
            </p:cNvSpPr>
            <p:nvPr userDrawn="1"/>
          </p:nvSpPr>
          <p:spPr bwMode="auto">
            <a:xfrm>
              <a:off x="7340600" y="692150"/>
              <a:ext cx="19050" cy="128587"/>
            </a:xfrm>
            <a:prstGeom prst="rect">
              <a:avLst/>
            </a:pr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63" name="Freeform 15"/>
            <p:cNvSpPr>
              <a:spLocks/>
            </p:cNvSpPr>
            <p:nvPr userDrawn="1"/>
          </p:nvSpPr>
          <p:spPr bwMode="auto">
            <a:xfrm>
              <a:off x="7378700" y="692150"/>
              <a:ext cx="109537" cy="128587"/>
            </a:xfrm>
            <a:custGeom>
              <a:avLst/>
              <a:gdLst>
                <a:gd name="T0" fmla="*/ 199 w 306"/>
                <a:gd name="T1" fmla="*/ 348 h 363"/>
                <a:gd name="T2" fmla="*/ 179 w 306"/>
                <a:gd name="T3" fmla="*/ 363 h 363"/>
                <a:gd name="T4" fmla="*/ 128 w 306"/>
                <a:gd name="T5" fmla="*/ 363 h 363"/>
                <a:gd name="T6" fmla="*/ 108 w 306"/>
                <a:gd name="T7" fmla="*/ 348 h 363"/>
                <a:gd name="T8" fmla="*/ 0 w 306"/>
                <a:gd name="T9" fmla="*/ 0 h 363"/>
                <a:gd name="T10" fmla="*/ 55 w 306"/>
                <a:gd name="T11" fmla="*/ 0 h 363"/>
                <a:gd name="T12" fmla="*/ 137 w 306"/>
                <a:gd name="T13" fmla="*/ 283 h 363"/>
                <a:gd name="T14" fmla="*/ 147 w 306"/>
                <a:gd name="T15" fmla="*/ 323 h 363"/>
                <a:gd name="T16" fmla="*/ 161 w 306"/>
                <a:gd name="T17" fmla="*/ 323 h 363"/>
                <a:gd name="T18" fmla="*/ 171 w 306"/>
                <a:gd name="T19" fmla="*/ 283 h 363"/>
                <a:gd name="T20" fmla="*/ 252 w 306"/>
                <a:gd name="T21" fmla="*/ 0 h 363"/>
                <a:gd name="T22" fmla="*/ 306 w 306"/>
                <a:gd name="T23" fmla="*/ 0 h 363"/>
                <a:gd name="T24" fmla="*/ 199 w 306"/>
                <a:gd name="T25" fmla="*/ 348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06" h="363">
                  <a:moveTo>
                    <a:pt x="199" y="348"/>
                  </a:moveTo>
                  <a:cubicBezTo>
                    <a:pt x="197" y="357"/>
                    <a:pt x="189" y="363"/>
                    <a:pt x="179" y="363"/>
                  </a:cubicBezTo>
                  <a:lnTo>
                    <a:pt x="128" y="363"/>
                  </a:lnTo>
                  <a:cubicBezTo>
                    <a:pt x="118" y="363"/>
                    <a:pt x="110" y="357"/>
                    <a:pt x="108" y="348"/>
                  </a:cubicBezTo>
                  <a:lnTo>
                    <a:pt x="0" y="0"/>
                  </a:lnTo>
                  <a:lnTo>
                    <a:pt x="55" y="0"/>
                  </a:lnTo>
                  <a:lnTo>
                    <a:pt x="137" y="283"/>
                  </a:lnTo>
                  <a:cubicBezTo>
                    <a:pt x="140" y="296"/>
                    <a:pt x="143" y="310"/>
                    <a:pt x="147" y="323"/>
                  </a:cubicBezTo>
                  <a:lnTo>
                    <a:pt x="161" y="323"/>
                  </a:lnTo>
                  <a:cubicBezTo>
                    <a:pt x="163" y="310"/>
                    <a:pt x="167" y="296"/>
                    <a:pt x="171" y="283"/>
                  </a:cubicBezTo>
                  <a:lnTo>
                    <a:pt x="252" y="0"/>
                  </a:lnTo>
                  <a:lnTo>
                    <a:pt x="306" y="0"/>
                  </a:lnTo>
                  <a:lnTo>
                    <a:pt x="199" y="348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64" name="Freeform 16"/>
            <p:cNvSpPr>
              <a:spLocks/>
            </p:cNvSpPr>
            <p:nvPr userDrawn="1"/>
          </p:nvSpPr>
          <p:spPr bwMode="auto">
            <a:xfrm>
              <a:off x="7505700" y="692150"/>
              <a:ext cx="80962" cy="128587"/>
            </a:xfrm>
            <a:custGeom>
              <a:avLst/>
              <a:gdLst>
                <a:gd name="T0" fmla="*/ 228 w 228"/>
                <a:gd name="T1" fmla="*/ 361 h 365"/>
                <a:gd name="T2" fmla="*/ 73 w 228"/>
                <a:gd name="T3" fmla="*/ 365 h 365"/>
                <a:gd name="T4" fmla="*/ 0 w 228"/>
                <a:gd name="T5" fmla="*/ 300 h 365"/>
                <a:gd name="T6" fmla="*/ 0 w 228"/>
                <a:gd name="T7" fmla="*/ 65 h 365"/>
                <a:gd name="T8" fmla="*/ 73 w 228"/>
                <a:gd name="T9" fmla="*/ 0 h 365"/>
                <a:gd name="T10" fmla="*/ 228 w 228"/>
                <a:gd name="T11" fmla="*/ 4 h 365"/>
                <a:gd name="T12" fmla="*/ 226 w 228"/>
                <a:gd name="T13" fmla="*/ 45 h 365"/>
                <a:gd name="T14" fmla="*/ 82 w 228"/>
                <a:gd name="T15" fmla="*/ 45 h 365"/>
                <a:gd name="T16" fmla="*/ 53 w 228"/>
                <a:gd name="T17" fmla="*/ 79 h 365"/>
                <a:gd name="T18" fmla="*/ 53 w 228"/>
                <a:gd name="T19" fmla="*/ 152 h 365"/>
                <a:gd name="T20" fmla="*/ 206 w 228"/>
                <a:gd name="T21" fmla="*/ 152 h 365"/>
                <a:gd name="T22" fmla="*/ 206 w 228"/>
                <a:gd name="T23" fmla="*/ 194 h 365"/>
                <a:gd name="T24" fmla="*/ 53 w 228"/>
                <a:gd name="T25" fmla="*/ 194 h 365"/>
                <a:gd name="T26" fmla="*/ 53 w 228"/>
                <a:gd name="T27" fmla="*/ 287 h 365"/>
                <a:gd name="T28" fmla="*/ 82 w 228"/>
                <a:gd name="T29" fmla="*/ 321 h 365"/>
                <a:gd name="T30" fmla="*/ 226 w 228"/>
                <a:gd name="T31" fmla="*/ 321 h 365"/>
                <a:gd name="T32" fmla="*/ 228 w 228"/>
                <a:gd name="T33" fmla="*/ 361 h 3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8" h="365">
                  <a:moveTo>
                    <a:pt x="228" y="361"/>
                  </a:moveTo>
                  <a:cubicBezTo>
                    <a:pt x="180" y="365"/>
                    <a:pt x="125" y="365"/>
                    <a:pt x="73" y="365"/>
                  </a:cubicBezTo>
                  <a:cubicBezTo>
                    <a:pt x="27" y="365"/>
                    <a:pt x="0" y="340"/>
                    <a:pt x="0" y="300"/>
                  </a:cubicBezTo>
                  <a:lnTo>
                    <a:pt x="0" y="65"/>
                  </a:lnTo>
                  <a:cubicBezTo>
                    <a:pt x="0" y="25"/>
                    <a:pt x="28" y="0"/>
                    <a:pt x="73" y="0"/>
                  </a:cubicBezTo>
                  <a:cubicBezTo>
                    <a:pt x="125" y="0"/>
                    <a:pt x="180" y="0"/>
                    <a:pt x="228" y="4"/>
                  </a:cubicBezTo>
                  <a:lnTo>
                    <a:pt x="226" y="45"/>
                  </a:lnTo>
                  <a:lnTo>
                    <a:pt x="82" y="45"/>
                  </a:lnTo>
                  <a:cubicBezTo>
                    <a:pt x="61" y="45"/>
                    <a:pt x="53" y="54"/>
                    <a:pt x="53" y="79"/>
                  </a:cubicBezTo>
                  <a:lnTo>
                    <a:pt x="53" y="152"/>
                  </a:lnTo>
                  <a:lnTo>
                    <a:pt x="206" y="152"/>
                  </a:lnTo>
                  <a:lnTo>
                    <a:pt x="206" y="194"/>
                  </a:lnTo>
                  <a:lnTo>
                    <a:pt x="53" y="194"/>
                  </a:lnTo>
                  <a:lnTo>
                    <a:pt x="53" y="287"/>
                  </a:lnTo>
                  <a:cubicBezTo>
                    <a:pt x="53" y="312"/>
                    <a:pt x="61" y="321"/>
                    <a:pt x="82" y="321"/>
                  </a:cubicBezTo>
                  <a:lnTo>
                    <a:pt x="226" y="321"/>
                  </a:lnTo>
                  <a:lnTo>
                    <a:pt x="228" y="361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65" name="Freeform 17"/>
            <p:cNvSpPr>
              <a:spLocks noEditPoints="1"/>
            </p:cNvSpPr>
            <p:nvPr userDrawn="1"/>
          </p:nvSpPr>
          <p:spPr bwMode="auto">
            <a:xfrm>
              <a:off x="7612063" y="690563"/>
              <a:ext cx="92075" cy="130175"/>
            </a:xfrm>
            <a:custGeom>
              <a:avLst/>
              <a:gdLst>
                <a:gd name="T0" fmla="*/ 126 w 260"/>
                <a:gd name="T1" fmla="*/ 173 h 367"/>
                <a:gd name="T2" fmla="*/ 194 w 260"/>
                <a:gd name="T3" fmla="*/ 108 h 367"/>
                <a:gd name="T4" fmla="*/ 126 w 260"/>
                <a:gd name="T5" fmla="*/ 45 h 367"/>
                <a:gd name="T6" fmla="*/ 52 w 260"/>
                <a:gd name="T7" fmla="*/ 45 h 367"/>
                <a:gd name="T8" fmla="*/ 52 w 260"/>
                <a:gd name="T9" fmla="*/ 173 h 367"/>
                <a:gd name="T10" fmla="*/ 126 w 260"/>
                <a:gd name="T11" fmla="*/ 173 h 367"/>
                <a:gd name="T12" fmla="*/ 204 w 260"/>
                <a:gd name="T13" fmla="*/ 367 h 367"/>
                <a:gd name="T14" fmla="*/ 173 w 260"/>
                <a:gd name="T15" fmla="*/ 254 h 367"/>
                <a:gd name="T16" fmla="*/ 127 w 260"/>
                <a:gd name="T17" fmla="*/ 218 h 367"/>
                <a:gd name="T18" fmla="*/ 52 w 260"/>
                <a:gd name="T19" fmla="*/ 217 h 367"/>
                <a:gd name="T20" fmla="*/ 52 w 260"/>
                <a:gd name="T21" fmla="*/ 367 h 367"/>
                <a:gd name="T22" fmla="*/ 0 w 260"/>
                <a:gd name="T23" fmla="*/ 367 h 367"/>
                <a:gd name="T24" fmla="*/ 0 w 260"/>
                <a:gd name="T25" fmla="*/ 4 h 367"/>
                <a:gd name="T26" fmla="*/ 127 w 260"/>
                <a:gd name="T27" fmla="*/ 0 h 367"/>
                <a:gd name="T28" fmla="*/ 247 w 260"/>
                <a:gd name="T29" fmla="*/ 105 h 367"/>
                <a:gd name="T30" fmla="*/ 180 w 260"/>
                <a:gd name="T31" fmla="*/ 197 h 367"/>
                <a:gd name="T32" fmla="*/ 180 w 260"/>
                <a:gd name="T33" fmla="*/ 200 h 367"/>
                <a:gd name="T34" fmla="*/ 226 w 260"/>
                <a:gd name="T35" fmla="*/ 252 h 367"/>
                <a:gd name="T36" fmla="*/ 260 w 260"/>
                <a:gd name="T37" fmla="*/ 367 h 367"/>
                <a:gd name="T38" fmla="*/ 204 w 260"/>
                <a:gd name="T39" fmla="*/ 367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60" h="367">
                  <a:moveTo>
                    <a:pt x="126" y="173"/>
                  </a:moveTo>
                  <a:cubicBezTo>
                    <a:pt x="177" y="172"/>
                    <a:pt x="194" y="158"/>
                    <a:pt x="194" y="108"/>
                  </a:cubicBezTo>
                  <a:cubicBezTo>
                    <a:pt x="194" y="58"/>
                    <a:pt x="177" y="45"/>
                    <a:pt x="126" y="45"/>
                  </a:cubicBezTo>
                  <a:cubicBezTo>
                    <a:pt x="98" y="45"/>
                    <a:pt x="72" y="45"/>
                    <a:pt x="52" y="45"/>
                  </a:cubicBezTo>
                  <a:lnTo>
                    <a:pt x="52" y="173"/>
                  </a:lnTo>
                  <a:lnTo>
                    <a:pt x="126" y="173"/>
                  </a:lnTo>
                  <a:close/>
                  <a:moveTo>
                    <a:pt x="204" y="367"/>
                  </a:moveTo>
                  <a:lnTo>
                    <a:pt x="173" y="254"/>
                  </a:lnTo>
                  <a:cubicBezTo>
                    <a:pt x="164" y="228"/>
                    <a:pt x="150" y="218"/>
                    <a:pt x="127" y="218"/>
                  </a:cubicBezTo>
                  <a:lnTo>
                    <a:pt x="52" y="217"/>
                  </a:lnTo>
                  <a:lnTo>
                    <a:pt x="52" y="367"/>
                  </a:lnTo>
                  <a:lnTo>
                    <a:pt x="0" y="367"/>
                  </a:lnTo>
                  <a:lnTo>
                    <a:pt x="0" y="4"/>
                  </a:lnTo>
                  <a:cubicBezTo>
                    <a:pt x="40" y="0"/>
                    <a:pt x="68" y="0"/>
                    <a:pt x="127" y="0"/>
                  </a:cubicBezTo>
                  <a:cubicBezTo>
                    <a:pt x="212" y="0"/>
                    <a:pt x="247" y="23"/>
                    <a:pt x="247" y="105"/>
                  </a:cubicBezTo>
                  <a:cubicBezTo>
                    <a:pt x="247" y="162"/>
                    <a:pt x="229" y="191"/>
                    <a:pt x="180" y="197"/>
                  </a:cubicBezTo>
                  <a:lnTo>
                    <a:pt x="180" y="200"/>
                  </a:lnTo>
                  <a:cubicBezTo>
                    <a:pt x="198" y="205"/>
                    <a:pt x="218" y="221"/>
                    <a:pt x="226" y="252"/>
                  </a:cubicBezTo>
                  <a:lnTo>
                    <a:pt x="260" y="367"/>
                  </a:lnTo>
                  <a:lnTo>
                    <a:pt x="204" y="367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66" name="Freeform 18"/>
            <p:cNvSpPr>
              <a:spLocks/>
            </p:cNvSpPr>
            <p:nvPr userDrawn="1"/>
          </p:nvSpPr>
          <p:spPr bwMode="auto">
            <a:xfrm>
              <a:off x="7723188" y="688975"/>
              <a:ext cx="85725" cy="133350"/>
            </a:xfrm>
            <a:custGeom>
              <a:avLst/>
              <a:gdLst>
                <a:gd name="T0" fmla="*/ 229 w 243"/>
                <a:gd name="T1" fmla="*/ 11 h 375"/>
                <a:gd name="T2" fmla="*/ 226 w 243"/>
                <a:gd name="T3" fmla="*/ 49 h 375"/>
                <a:gd name="T4" fmla="*/ 122 w 243"/>
                <a:gd name="T5" fmla="*/ 47 h 375"/>
                <a:gd name="T6" fmla="*/ 53 w 243"/>
                <a:gd name="T7" fmla="*/ 97 h 375"/>
                <a:gd name="T8" fmla="*/ 97 w 243"/>
                <a:gd name="T9" fmla="*/ 152 h 375"/>
                <a:gd name="T10" fmla="*/ 169 w 243"/>
                <a:gd name="T11" fmla="*/ 172 h 375"/>
                <a:gd name="T12" fmla="*/ 243 w 243"/>
                <a:gd name="T13" fmla="*/ 276 h 375"/>
                <a:gd name="T14" fmla="*/ 119 w 243"/>
                <a:gd name="T15" fmla="*/ 375 h 375"/>
                <a:gd name="T16" fmla="*/ 5 w 243"/>
                <a:gd name="T17" fmla="*/ 365 h 375"/>
                <a:gd name="T18" fmla="*/ 9 w 243"/>
                <a:gd name="T19" fmla="*/ 326 h 375"/>
                <a:gd name="T20" fmla="*/ 120 w 243"/>
                <a:gd name="T21" fmla="*/ 329 h 375"/>
                <a:gd name="T22" fmla="*/ 189 w 243"/>
                <a:gd name="T23" fmla="*/ 275 h 375"/>
                <a:gd name="T24" fmla="*/ 146 w 243"/>
                <a:gd name="T25" fmla="*/ 219 h 375"/>
                <a:gd name="T26" fmla="*/ 72 w 243"/>
                <a:gd name="T27" fmla="*/ 199 h 375"/>
                <a:gd name="T28" fmla="*/ 0 w 243"/>
                <a:gd name="T29" fmla="*/ 96 h 375"/>
                <a:gd name="T30" fmla="*/ 120 w 243"/>
                <a:gd name="T31" fmla="*/ 0 h 375"/>
                <a:gd name="T32" fmla="*/ 229 w 243"/>
                <a:gd name="T33" fmla="*/ 11 h 3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3" h="375">
                  <a:moveTo>
                    <a:pt x="229" y="11"/>
                  </a:moveTo>
                  <a:lnTo>
                    <a:pt x="226" y="49"/>
                  </a:lnTo>
                  <a:cubicBezTo>
                    <a:pt x="195" y="48"/>
                    <a:pt x="156" y="47"/>
                    <a:pt x="122" y="47"/>
                  </a:cubicBezTo>
                  <a:cubicBezTo>
                    <a:pt x="72" y="47"/>
                    <a:pt x="53" y="49"/>
                    <a:pt x="53" y="97"/>
                  </a:cubicBezTo>
                  <a:cubicBezTo>
                    <a:pt x="53" y="135"/>
                    <a:pt x="67" y="145"/>
                    <a:pt x="97" y="152"/>
                  </a:cubicBezTo>
                  <a:lnTo>
                    <a:pt x="169" y="172"/>
                  </a:lnTo>
                  <a:cubicBezTo>
                    <a:pt x="225" y="188"/>
                    <a:pt x="243" y="221"/>
                    <a:pt x="243" y="276"/>
                  </a:cubicBezTo>
                  <a:cubicBezTo>
                    <a:pt x="243" y="359"/>
                    <a:pt x="206" y="375"/>
                    <a:pt x="119" y="375"/>
                  </a:cubicBezTo>
                  <a:cubicBezTo>
                    <a:pt x="96" y="375"/>
                    <a:pt x="56" y="374"/>
                    <a:pt x="5" y="365"/>
                  </a:cubicBezTo>
                  <a:lnTo>
                    <a:pt x="9" y="326"/>
                  </a:lnTo>
                  <a:cubicBezTo>
                    <a:pt x="75" y="328"/>
                    <a:pt x="93" y="329"/>
                    <a:pt x="120" y="329"/>
                  </a:cubicBezTo>
                  <a:cubicBezTo>
                    <a:pt x="173" y="328"/>
                    <a:pt x="189" y="320"/>
                    <a:pt x="189" y="275"/>
                  </a:cubicBezTo>
                  <a:cubicBezTo>
                    <a:pt x="189" y="236"/>
                    <a:pt x="175" y="227"/>
                    <a:pt x="146" y="219"/>
                  </a:cubicBezTo>
                  <a:lnTo>
                    <a:pt x="72" y="199"/>
                  </a:lnTo>
                  <a:cubicBezTo>
                    <a:pt x="19" y="184"/>
                    <a:pt x="0" y="151"/>
                    <a:pt x="0" y="96"/>
                  </a:cubicBezTo>
                  <a:cubicBezTo>
                    <a:pt x="0" y="12"/>
                    <a:pt x="38" y="0"/>
                    <a:pt x="120" y="0"/>
                  </a:cubicBezTo>
                  <a:cubicBezTo>
                    <a:pt x="154" y="0"/>
                    <a:pt x="192" y="2"/>
                    <a:pt x="229" y="11"/>
                  </a:cubicBez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67" name="Rectangle 19"/>
            <p:cNvSpPr>
              <a:spLocks noChangeArrowheads="1"/>
            </p:cNvSpPr>
            <p:nvPr userDrawn="1"/>
          </p:nvSpPr>
          <p:spPr bwMode="auto">
            <a:xfrm>
              <a:off x="7834313" y="692150"/>
              <a:ext cx="19050" cy="128587"/>
            </a:xfrm>
            <a:prstGeom prst="rect">
              <a:avLst/>
            </a:pr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68" name="Freeform 20"/>
            <p:cNvSpPr>
              <a:spLocks/>
            </p:cNvSpPr>
            <p:nvPr userDrawn="1"/>
          </p:nvSpPr>
          <p:spPr bwMode="auto">
            <a:xfrm>
              <a:off x="7872413" y="692150"/>
              <a:ext cx="101600" cy="128587"/>
            </a:xfrm>
            <a:custGeom>
              <a:avLst/>
              <a:gdLst>
                <a:gd name="T0" fmla="*/ 168 w 283"/>
                <a:gd name="T1" fmla="*/ 47 h 363"/>
                <a:gd name="T2" fmla="*/ 168 w 283"/>
                <a:gd name="T3" fmla="*/ 363 h 363"/>
                <a:gd name="T4" fmla="*/ 114 w 283"/>
                <a:gd name="T5" fmla="*/ 363 h 363"/>
                <a:gd name="T6" fmla="*/ 114 w 283"/>
                <a:gd name="T7" fmla="*/ 47 h 363"/>
                <a:gd name="T8" fmla="*/ 0 w 283"/>
                <a:gd name="T9" fmla="*/ 47 h 363"/>
                <a:gd name="T10" fmla="*/ 0 w 283"/>
                <a:gd name="T11" fmla="*/ 0 h 363"/>
                <a:gd name="T12" fmla="*/ 283 w 283"/>
                <a:gd name="T13" fmla="*/ 0 h 363"/>
                <a:gd name="T14" fmla="*/ 283 w 283"/>
                <a:gd name="T15" fmla="*/ 47 h 363"/>
                <a:gd name="T16" fmla="*/ 168 w 283"/>
                <a:gd name="T17" fmla="*/ 47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3" h="363">
                  <a:moveTo>
                    <a:pt x="168" y="47"/>
                  </a:moveTo>
                  <a:lnTo>
                    <a:pt x="168" y="363"/>
                  </a:lnTo>
                  <a:lnTo>
                    <a:pt x="114" y="363"/>
                  </a:lnTo>
                  <a:lnTo>
                    <a:pt x="114" y="47"/>
                  </a:lnTo>
                  <a:lnTo>
                    <a:pt x="0" y="47"/>
                  </a:lnTo>
                  <a:lnTo>
                    <a:pt x="0" y="0"/>
                  </a:lnTo>
                  <a:lnTo>
                    <a:pt x="283" y="0"/>
                  </a:lnTo>
                  <a:lnTo>
                    <a:pt x="283" y="47"/>
                  </a:lnTo>
                  <a:lnTo>
                    <a:pt x="168" y="47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69" name="Freeform 21"/>
            <p:cNvSpPr>
              <a:spLocks noEditPoints="1"/>
            </p:cNvSpPr>
            <p:nvPr userDrawn="1"/>
          </p:nvSpPr>
          <p:spPr bwMode="auto">
            <a:xfrm>
              <a:off x="7969250" y="657225"/>
              <a:ext cx="114300" cy="163512"/>
            </a:xfrm>
            <a:custGeom>
              <a:avLst/>
              <a:gdLst>
                <a:gd name="T0" fmla="*/ 199 w 321"/>
                <a:gd name="T1" fmla="*/ 57 h 459"/>
                <a:gd name="T2" fmla="*/ 185 w 321"/>
                <a:gd name="T3" fmla="*/ 43 h 459"/>
                <a:gd name="T4" fmla="*/ 185 w 321"/>
                <a:gd name="T5" fmla="*/ 14 h 459"/>
                <a:gd name="T6" fmla="*/ 199 w 321"/>
                <a:gd name="T7" fmla="*/ 0 h 459"/>
                <a:gd name="T8" fmla="*/ 215 w 321"/>
                <a:gd name="T9" fmla="*/ 0 h 459"/>
                <a:gd name="T10" fmla="*/ 230 w 321"/>
                <a:gd name="T11" fmla="*/ 14 h 459"/>
                <a:gd name="T12" fmla="*/ 230 w 321"/>
                <a:gd name="T13" fmla="*/ 43 h 459"/>
                <a:gd name="T14" fmla="*/ 215 w 321"/>
                <a:gd name="T15" fmla="*/ 57 h 459"/>
                <a:gd name="T16" fmla="*/ 199 w 321"/>
                <a:gd name="T17" fmla="*/ 57 h 459"/>
                <a:gd name="T18" fmla="*/ 176 w 321"/>
                <a:gd name="T19" fmla="*/ 166 h 459"/>
                <a:gd name="T20" fmla="*/ 167 w 321"/>
                <a:gd name="T21" fmla="*/ 137 h 459"/>
                <a:gd name="T22" fmla="*/ 153 w 321"/>
                <a:gd name="T23" fmla="*/ 137 h 459"/>
                <a:gd name="T24" fmla="*/ 144 w 321"/>
                <a:gd name="T25" fmla="*/ 166 h 459"/>
                <a:gd name="T26" fmla="*/ 102 w 321"/>
                <a:gd name="T27" fmla="*/ 304 h 459"/>
                <a:gd name="T28" fmla="*/ 218 w 321"/>
                <a:gd name="T29" fmla="*/ 304 h 459"/>
                <a:gd name="T30" fmla="*/ 176 w 321"/>
                <a:gd name="T31" fmla="*/ 166 h 459"/>
                <a:gd name="T32" fmla="*/ 105 w 321"/>
                <a:gd name="T33" fmla="*/ 57 h 459"/>
                <a:gd name="T34" fmla="*/ 92 w 321"/>
                <a:gd name="T35" fmla="*/ 43 h 459"/>
                <a:gd name="T36" fmla="*/ 92 w 321"/>
                <a:gd name="T37" fmla="*/ 14 h 459"/>
                <a:gd name="T38" fmla="*/ 105 w 321"/>
                <a:gd name="T39" fmla="*/ 0 h 459"/>
                <a:gd name="T40" fmla="*/ 122 w 321"/>
                <a:gd name="T41" fmla="*/ 0 h 459"/>
                <a:gd name="T42" fmla="*/ 136 w 321"/>
                <a:gd name="T43" fmla="*/ 14 h 459"/>
                <a:gd name="T44" fmla="*/ 136 w 321"/>
                <a:gd name="T45" fmla="*/ 43 h 459"/>
                <a:gd name="T46" fmla="*/ 122 w 321"/>
                <a:gd name="T47" fmla="*/ 57 h 459"/>
                <a:gd name="T48" fmla="*/ 105 w 321"/>
                <a:gd name="T49" fmla="*/ 57 h 459"/>
                <a:gd name="T50" fmla="*/ 88 w 321"/>
                <a:gd name="T51" fmla="*/ 350 h 459"/>
                <a:gd name="T52" fmla="*/ 54 w 321"/>
                <a:gd name="T53" fmla="*/ 459 h 459"/>
                <a:gd name="T54" fmla="*/ 0 w 321"/>
                <a:gd name="T55" fmla="*/ 459 h 459"/>
                <a:gd name="T56" fmla="*/ 114 w 321"/>
                <a:gd name="T57" fmla="*/ 110 h 459"/>
                <a:gd name="T58" fmla="*/ 133 w 321"/>
                <a:gd name="T59" fmla="*/ 96 h 459"/>
                <a:gd name="T60" fmla="*/ 187 w 321"/>
                <a:gd name="T61" fmla="*/ 96 h 459"/>
                <a:gd name="T62" fmla="*/ 206 w 321"/>
                <a:gd name="T63" fmla="*/ 110 h 459"/>
                <a:gd name="T64" fmla="*/ 321 w 321"/>
                <a:gd name="T65" fmla="*/ 459 h 459"/>
                <a:gd name="T66" fmla="*/ 266 w 321"/>
                <a:gd name="T67" fmla="*/ 459 h 459"/>
                <a:gd name="T68" fmla="*/ 233 w 321"/>
                <a:gd name="T69" fmla="*/ 350 h 459"/>
                <a:gd name="T70" fmla="*/ 88 w 321"/>
                <a:gd name="T71" fmla="*/ 350 h 4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21" h="459">
                  <a:moveTo>
                    <a:pt x="199" y="57"/>
                  </a:moveTo>
                  <a:cubicBezTo>
                    <a:pt x="189" y="57"/>
                    <a:pt x="185" y="53"/>
                    <a:pt x="185" y="43"/>
                  </a:cubicBezTo>
                  <a:lnTo>
                    <a:pt x="185" y="14"/>
                  </a:lnTo>
                  <a:cubicBezTo>
                    <a:pt x="185" y="6"/>
                    <a:pt x="189" y="0"/>
                    <a:pt x="199" y="0"/>
                  </a:cubicBezTo>
                  <a:lnTo>
                    <a:pt x="215" y="0"/>
                  </a:lnTo>
                  <a:cubicBezTo>
                    <a:pt x="224" y="0"/>
                    <a:pt x="230" y="6"/>
                    <a:pt x="230" y="14"/>
                  </a:cubicBezTo>
                  <a:lnTo>
                    <a:pt x="230" y="43"/>
                  </a:lnTo>
                  <a:cubicBezTo>
                    <a:pt x="230" y="53"/>
                    <a:pt x="224" y="57"/>
                    <a:pt x="215" y="57"/>
                  </a:cubicBezTo>
                  <a:lnTo>
                    <a:pt x="199" y="57"/>
                  </a:lnTo>
                  <a:close/>
                  <a:moveTo>
                    <a:pt x="176" y="166"/>
                  </a:moveTo>
                  <a:cubicBezTo>
                    <a:pt x="173" y="157"/>
                    <a:pt x="170" y="146"/>
                    <a:pt x="167" y="137"/>
                  </a:cubicBezTo>
                  <a:lnTo>
                    <a:pt x="153" y="137"/>
                  </a:lnTo>
                  <a:cubicBezTo>
                    <a:pt x="150" y="146"/>
                    <a:pt x="147" y="157"/>
                    <a:pt x="144" y="166"/>
                  </a:cubicBezTo>
                  <a:lnTo>
                    <a:pt x="102" y="304"/>
                  </a:lnTo>
                  <a:lnTo>
                    <a:pt x="218" y="304"/>
                  </a:lnTo>
                  <a:lnTo>
                    <a:pt x="176" y="166"/>
                  </a:lnTo>
                  <a:close/>
                  <a:moveTo>
                    <a:pt x="105" y="57"/>
                  </a:moveTo>
                  <a:cubicBezTo>
                    <a:pt x="96" y="57"/>
                    <a:pt x="92" y="53"/>
                    <a:pt x="92" y="43"/>
                  </a:cubicBezTo>
                  <a:lnTo>
                    <a:pt x="92" y="14"/>
                  </a:lnTo>
                  <a:cubicBezTo>
                    <a:pt x="92" y="6"/>
                    <a:pt x="96" y="0"/>
                    <a:pt x="105" y="0"/>
                  </a:cubicBezTo>
                  <a:lnTo>
                    <a:pt x="122" y="0"/>
                  </a:lnTo>
                  <a:cubicBezTo>
                    <a:pt x="132" y="0"/>
                    <a:pt x="136" y="6"/>
                    <a:pt x="136" y="14"/>
                  </a:cubicBezTo>
                  <a:lnTo>
                    <a:pt x="136" y="43"/>
                  </a:lnTo>
                  <a:cubicBezTo>
                    <a:pt x="136" y="53"/>
                    <a:pt x="132" y="57"/>
                    <a:pt x="122" y="57"/>
                  </a:cubicBezTo>
                  <a:lnTo>
                    <a:pt x="105" y="57"/>
                  </a:lnTo>
                  <a:close/>
                  <a:moveTo>
                    <a:pt x="88" y="350"/>
                  </a:moveTo>
                  <a:lnTo>
                    <a:pt x="54" y="459"/>
                  </a:lnTo>
                  <a:lnTo>
                    <a:pt x="0" y="459"/>
                  </a:lnTo>
                  <a:lnTo>
                    <a:pt x="114" y="110"/>
                  </a:lnTo>
                  <a:cubicBezTo>
                    <a:pt x="116" y="102"/>
                    <a:pt x="124" y="96"/>
                    <a:pt x="133" y="96"/>
                  </a:cubicBezTo>
                  <a:lnTo>
                    <a:pt x="187" y="96"/>
                  </a:lnTo>
                  <a:cubicBezTo>
                    <a:pt x="196" y="96"/>
                    <a:pt x="204" y="102"/>
                    <a:pt x="206" y="110"/>
                  </a:cubicBezTo>
                  <a:lnTo>
                    <a:pt x="321" y="459"/>
                  </a:lnTo>
                  <a:lnTo>
                    <a:pt x="266" y="459"/>
                  </a:lnTo>
                  <a:lnTo>
                    <a:pt x="233" y="350"/>
                  </a:lnTo>
                  <a:lnTo>
                    <a:pt x="88" y="350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70" name="Freeform 22"/>
            <p:cNvSpPr>
              <a:spLocks/>
            </p:cNvSpPr>
            <p:nvPr userDrawn="1"/>
          </p:nvSpPr>
          <p:spPr bwMode="auto">
            <a:xfrm>
              <a:off x="8078788" y="692150"/>
              <a:ext cx="100012" cy="128587"/>
            </a:xfrm>
            <a:custGeom>
              <a:avLst/>
              <a:gdLst>
                <a:gd name="T0" fmla="*/ 167 w 282"/>
                <a:gd name="T1" fmla="*/ 47 h 363"/>
                <a:gd name="T2" fmla="*/ 167 w 282"/>
                <a:gd name="T3" fmla="*/ 363 h 363"/>
                <a:gd name="T4" fmla="*/ 114 w 282"/>
                <a:gd name="T5" fmla="*/ 363 h 363"/>
                <a:gd name="T6" fmla="*/ 114 w 282"/>
                <a:gd name="T7" fmla="*/ 47 h 363"/>
                <a:gd name="T8" fmla="*/ 0 w 282"/>
                <a:gd name="T9" fmla="*/ 47 h 363"/>
                <a:gd name="T10" fmla="*/ 0 w 282"/>
                <a:gd name="T11" fmla="*/ 0 h 363"/>
                <a:gd name="T12" fmla="*/ 282 w 282"/>
                <a:gd name="T13" fmla="*/ 0 h 363"/>
                <a:gd name="T14" fmla="*/ 282 w 282"/>
                <a:gd name="T15" fmla="*/ 47 h 363"/>
                <a:gd name="T16" fmla="*/ 167 w 282"/>
                <a:gd name="T17" fmla="*/ 47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2" h="363">
                  <a:moveTo>
                    <a:pt x="167" y="47"/>
                  </a:moveTo>
                  <a:lnTo>
                    <a:pt x="167" y="363"/>
                  </a:lnTo>
                  <a:lnTo>
                    <a:pt x="114" y="363"/>
                  </a:lnTo>
                  <a:lnTo>
                    <a:pt x="114" y="47"/>
                  </a:lnTo>
                  <a:lnTo>
                    <a:pt x="0" y="47"/>
                  </a:lnTo>
                  <a:lnTo>
                    <a:pt x="0" y="0"/>
                  </a:lnTo>
                  <a:lnTo>
                    <a:pt x="282" y="0"/>
                  </a:lnTo>
                  <a:lnTo>
                    <a:pt x="282" y="47"/>
                  </a:lnTo>
                  <a:lnTo>
                    <a:pt x="167" y="47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  <p:sp>
        <p:nvSpPr>
          <p:cNvPr id="71" name="Freeform 7"/>
          <p:cNvSpPr>
            <a:spLocks noChangeAspect="1"/>
          </p:cNvSpPr>
          <p:nvPr/>
        </p:nvSpPr>
        <p:spPr bwMode="auto">
          <a:xfrm>
            <a:off x="1473179" y="1"/>
            <a:ext cx="9002738" cy="7344265"/>
          </a:xfrm>
          <a:custGeom>
            <a:avLst/>
            <a:gdLst>
              <a:gd name="T0" fmla="*/ 2000 w 2000"/>
              <a:gd name="T1" fmla="*/ 0 h 1349"/>
              <a:gd name="T2" fmla="*/ 1361 w 2000"/>
              <a:gd name="T3" fmla="*/ 0 h 1349"/>
              <a:gd name="T4" fmla="*/ 992 w 2000"/>
              <a:gd name="T5" fmla="*/ 627 h 1349"/>
              <a:gd name="T6" fmla="*/ 0 w 2000"/>
              <a:gd name="T7" fmla="*/ 1193 h 1349"/>
              <a:gd name="T8" fmla="*/ 0 w 2000"/>
              <a:gd name="T9" fmla="*/ 1349 h 1349"/>
              <a:gd name="T10" fmla="*/ 2000 w 2000"/>
              <a:gd name="T11" fmla="*/ 1349 h 1349"/>
              <a:gd name="T12" fmla="*/ 2000 w 2000"/>
              <a:gd name="T13" fmla="*/ 0 h 13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000" h="1349">
                <a:moveTo>
                  <a:pt x="2000" y="0"/>
                </a:moveTo>
                <a:lnTo>
                  <a:pt x="1361" y="0"/>
                </a:lnTo>
                <a:cubicBezTo>
                  <a:pt x="1285" y="208"/>
                  <a:pt x="1168" y="419"/>
                  <a:pt x="992" y="627"/>
                </a:cubicBezTo>
                <a:cubicBezTo>
                  <a:pt x="644" y="1036"/>
                  <a:pt x="259" y="1159"/>
                  <a:pt x="0" y="1193"/>
                </a:cubicBezTo>
                <a:lnTo>
                  <a:pt x="0" y="1349"/>
                </a:lnTo>
                <a:lnTo>
                  <a:pt x="2000" y="1349"/>
                </a:lnTo>
                <a:lnTo>
                  <a:pt x="2000" y="0"/>
                </a:lnTo>
                <a:close/>
              </a:path>
            </a:pathLst>
          </a:custGeom>
          <a:solidFill>
            <a:srgbClr val="7A786C">
              <a:alpha val="15000"/>
            </a:srgbClr>
          </a:solidFill>
          <a:ln>
            <a:noFill/>
          </a:ln>
        </p:spPr>
        <p:txBody>
          <a:bodyPr vert="horz" wrap="square" lIns="101805" tIns="50904" rIns="101805" bIns="50904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5" name="Datumsplatzhalter 4" hidden="1"/>
          <p:cNvSpPr>
            <a:spLocks noGrp="1"/>
          </p:cNvSpPr>
          <p:nvPr>
            <p:ph type="dt" sz="half" idx="15"/>
          </p:nvPr>
        </p:nvSpPr>
        <p:spPr>
          <a:xfrm>
            <a:off x="327373" y="7447239"/>
            <a:ext cx="982008" cy="408015"/>
          </a:xfrm>
        </p:spPr>
        <p:txBody>
          <a:bodyPr/>
          <a:lstStyle/>
          <a:p>
            <a:pPr>
              <a:defRPr/>
            </a:pPr>
            <a:r>
              <a:rPr lang="de-DE" smtClean="0"/>
              <a:t>30. Mai 2022</a:t>
            </a:r>
            <a:endParaRPr lang="en-US"/>
          </a:p>
        </p:txBody>
      </p:sp>
      <p:sp>
        <p:nvSpPr>
          <p:cNvPr id="6" name="Fußzeilenplatzhalter 5" hidden="1"/>
          <p:cNvSpPr>
            <a:spLocks noGrp="1"/>
          </p:cNvSpPr>
          <p:nvPr>
            <p:ph type="ftr" sz="quarter" idx="16"/>
          </p:nvPr>
        </p:nvSpPr>
        <p:spPr>
          <a:xfrm>
            <a:off x="2373449" y="7447283"/>
            <a:ext cx="5728378" cy="408015"/>
          </a:xfrm>
        </p:spPr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2022</a:t>
            </a:r>
            <a:endParaRPr lang="de-DE" altLang="x-none"/>
          </a:p>
        </p:txBody>
      </p:sp>
      <p:sp>
        <p:nvSpPr>
          <p:cNvPr id="8" name="Foliennummernplatzhalter 7" hidden="1"/>
          <p:cNvSpPr>
            <a:spLocks noGrp="1"/>
          </p:cNvSpPr>
          <p:nvPr>
            <p:ph type="sldNum" sz="quarter" idx="17"/>
          </p:nvPr>
        </p:nvSpPr>
        <p:spPr>
          <a:xfrm>
            <a:off x="9493873" y="7447239"/>
            <a:ext cx="654671" cy="408015"/>
          </a:xfrm>
        </p:spPr>
        <p:txBody>
          <a:bodyPr/>
          <a:lstStyle/>
          <a:p>
            <a:pPr>
              <a:defRPr/>
            </a:pPr>
            <a:fld id="{88439A28-92C3-458A-B0BC-7B591D599BB6}" type="slidenum">
              <a:rPr lang="de-DE" altLang="x-none" smtClean="0"/>
              <a:pPr>
                <a:defRPr/>
              </a:pPr>
              <a:t>‹Nr.›</a:t>
            </a:fld>
            <a:endParaRPr lang="de-DE" altLang="x-none" dirty="0">
              <a:latin typeface="+mn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62733926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30. Mai 2022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2022</a:t>
            </a:r>
            <a:endParaRPr lang="de-DE" altLang="x-non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8439A28-92C3-458A-B0BC-7B591D599BB6}" type="slidenum">
              <a:rPr lang="de-DE" altLang="x-none" smtClean="0"/>
              <a:pPr>
                <a:defRPr/>
              </a:pPr>
              <a:t>‹Nr.›</a:t>
            </a:fld>
            <a:endParaRPr lang="de-DE" altLang="x-none" dirty="0">
              <a:latin typeface="+mn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09934254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7693250" y="1734010"/>
            <a:ext cx="2456083" cy="4693745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326584" y="1734013"/>
            <a:ext cx="7037722" cy="4692169"/>
          </a:xfrm>
        </p:spPr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30. Mai 2022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2022</a:t>
            </a:r>
            <a:endParaRPr lang="de-DE" altLang="x-non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8439A28-92C3-458A-B0BC-7B591D599BB6}" type="slidenum">
              <a:rPr lang="de-DE" altLang="x-none" smtClean="0"/>
              <a:pPr>
                <a:defRPr/>
              </a:pPr>
              <a:t>‹Nr.›</a:t>
            </a:fld>
            <a:endParaRPr lang="de-DE" altLang="x-none" dirty="0">
              <a:latin typeface="+mn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40233516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28468" y="1734918"/>
            <a:ext cx="9820077" cy="4692169"/>
          </a:xfrm>
        </p:spPr>
        <p:txBody>
          <a:bodyPr/>
          <a:lstStyle>
            <a:lvl1pPr>
              <a:defRPr sz="2000">
                <a:latin typeface="+mj-lt"/>
              </a:defRPr>
            </a:lvl1pPr>
            <a:lvl2pPr>
              <a:defRPr sz="2000">
                <a:latin typeface="+mj-lt"/>
              </a:defRPr>
            </a:lvl2pPr>
            <a:lvl3pPr>
              <a:defRPr sz="2000">
                <a:latin typeface="+mj-lt"/>
              </a:defRPr>
            </a:lvl3pPr>
            <a:lvl4pPr>
              <a:defRPr sz="2000">
                <a:latin typeface="+mj-lt"/>
              </a:defRPr>
            </a:lvl4pPr>
            <a:lvl5pPr>
              <a:defRPr sz="2000">
                <a:latin typeface="+mj-lt"/>
              </a:defRPr>
            </a:lvl5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30. Mai 2022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2022</a:t>
            </a:r>
            <a:endParaRPr lang="de-DE" altLang="x-non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E759618-9C00-4BE6-BEC7-89C58A64E5D0}" type="slidenum">
              <a:rPr lang="de-DE" altLang="x-none" smtClean="0"/>
              <a:pPr>
                <a:defRPr/>
              </a:pPr>
              <a:t>‹Nr.›</a:t>
            </a:fld>
            <a:endParaRPr lang="de-DE" altLang="x-none" dirty="0">
              <a:latin typeface="+mn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9983775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bschnitts-&#10;überschrif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473997" y="2244518"/>
            <a:ext cx="7365057" cy="510018"/>
          </a:xfrm>
        </p:spPr>
        <p:txBody>
          <a:bodyPr wrap="none" bIns="0" anchor="b" anchorCtr="0"/>
          <a:lstStyle>
            <a:lvl1pPr marL="0" indent="0">
              <a:lnSpc>
                <a:spcPts val="2673"/>
              </a:lnSpc>
              <a:spcBef>
                <a:spcPts val="0"/>
              </a:spcBef>
              <a:spcAft>
                <a:spcPts val="0"/>
              </a:spcAft>
              <a:buNone/>
              <a:defRPr sz="3100" cap="all" baseline="0">
                <a:solidFill>
                  <a:schemeClr val="accent1"/>
                </a:solidFill>
                <a:latin typeface="+mj-lt"/>
              </a:defRPr>
            </a:lvl1pPr>
            <a:lvl2pPr marL="509021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1018044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3pPr>
            <a:lvl4pPr marL="152706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203608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54511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3054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56315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407217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473997" y="2754816"/>
            <a:ext cx="7365057" cy="2448088"/>
          </a:xfrm>
        </p:spPr>
        <p:txBody>
          <a:bodyPr anchor="t"/>
          <a:lstStyle>
            <a:lvl1pPr algn="l">
              <a:lnSpc>
                <a:spcPts val="4900"/>
              </a:lnSpc>
              <a:defRPr sz="4500" b="0" cap="all">
                <a:solidFill>
                  <a:schemeClr val="accent2"/>
                </a:solidFill>
                <a:latin typeface="Exo 2 Semi Bold" pitchFamily="50" charset="0"/>
              </a:defRPr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7" name="Datumsplatzhalter 6" hidden="1"/>
          <p:cNvSpPr>
            <a:spLocks noGrp="1"/>
          </p:cNvSpPr>
          <p:nvPr>
            <p:ph type="dt" sz="half" idx="10"/>
          </p:nvPr>
        </p:nvSpPr>
        <p:spPr>
          <a:xfrm>
            <a:off x="327373" y="7447239"/>
            <a:ext cx="982008" cy="408015"/>
          </a:xfrm>
        </p:spPr>
        <p:txBody>
          <a:bodyPr/>
          <a:lstStyle/>
          <a:p>
            <a:r>
              <a:rPr lang="de-DE" smtClean="0"/>
              <a:t>30. Mai 2022</a:t>
            </a:r>
            <a:endParaRPr lang="de-DE"/>
          </a:p>
        </p:txBody>
      </p:sp>
      <p:sp>
        <p:nvSpPr>
          <p:cNvPr id="8" name="Fußzeilenplatzhalter 7" hidden="1"/>
          <p:cNvSpPr>
            <a:spLocks noGrp="1"/>
          </p:cNvSpPr>
          <p:nvPr>
            <p:ph type="ftr" sz="quarter" idx="11"/>
          </p:nvPr>
        </p:nvSpPr>
        <p:spPr>
          <a:xfrm>
            <a:off x="2373449" y="7447283"/>
            <a:ext cx="5728378" cy="408015"/>
          </a:xfrm>
        </p:spPr>
        <p:txBody>
          <a:bodyPr/>
          <a:lstStyle/>
          <a:p>
            <a:r>
              <a:rPr lang="de-DE" smtClean="0"/>
              <a:t>Matthias Wübbeling - Vorlesung Netzwerksicherheit - SoSe 2022</a:t>
            </a:r>
            <a:endParaRPr lang="de-DE" dirty="0"/>
          </a:p>
        </p:txBody>
      </p:sp>
      <p:sp>
        <p:nvSpPr>
          <p:cNvPr id="9" name="Foliennummernplatzhalter 8" hidden="1"/>
          <p:cNvSpPr>
            <a:spLocks noGrp="1"/>
          </p:cNvSpPr>
          <p:nvPr>
            <p:ph type="sldNum" sz="quarter" idx="12"/>
          </p:nvPr>
        </p:nvSpPr>
        <p:spPr>
          <a:xfrm>
            <a:off x="9493873" y="7447239"/>
            <a:ext cx="654671" cy="408015"/>
          </a:xfrm>
        </p:spPr>
        <p:txBody>
          <a:bodyPr/>
          <a:lstStyle/>
          <a:p>
            <a:fld id="{527F1E04-A1A3-475C-A843-CFD0985386EF}" type="slidenum">
              <a:rPr lang="de-DE" smtClean="0"/>
              <a:pPr/>
              <a:t>‹Nr.›</a:t>
            </a:fld>
            <a:endParaRPr lang="de-DE"/>
          </a:p>
        </p:txBody>
      </p:sp>
      <p:grpSp>
        <p:nvGrpSpPr>
          <p:cNvPr id="4" name="Gruppieren 9"/>
          <p:cNvGrpSpPr>
            <a:grpSpLocks noChangeAspect="1"/>
          </p:cNvGrpSpPr>
          <p:nvPr/>
        </p:nvGrpSpPr>
        <p:grpSpPr>
          <a:xfrm>
            <a:off x="327374" y="408302"/>
            <a:ext cx="1916870" cy="918033"/>
            <a:chOff x="7081838" y="144463"/>
            <a:chExt cx="1871662" cy="719137"/>
          </a:xfrm>
        </p:grpSpPr>
        <p:sp>
          <p:nvSpPr>
            <p:cNvPr id="11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7081838" y="144463"/>
              <a:ext cx="1871662" cy="7191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2" name="Freeform 5"/>
            <p:cNvSpPr>
              <a:spLocks/>
            </p:cNvSpPr>
            <p:nvPr userDrawn="1"/>
          </p:nvSpPr>
          <p:spPr bwMode="auto">
            <a:xfrm>
              <a:off x="8216900" y="144463"/>
              <a:ext cx="455612" cy="392112"/>
            </a:xfrm>
            <a:custGeom>
              <a:avLst/>
              <a:gdLst>
                <a:gd name="T0" fmla="*/ 944 w 1277"/>
                <a:gd name="T1" fmla="*/ 552 h 1104"/>
                <a:gd name="T2" fmla="*/ 1277 w 1277"/>
                <a:gd name="T3" fmla="*/ 0 h 1104"/>
                <a:gd name="T4" fmla="*/ 0 w 1277"/>
                <a:gd name="T5" fmla="*/ 0 h 1104"/>
                <a:gd name="T6" fmla="*/ 0 w 1277"/>
                <a:gd name="T7" fmla="*/ 1104 h 1104"/>
                <a:gd name="T8" fmla="*/ 944 w 1277"/>
                <a:gd name="T9" fmla="*/ 552 h 1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77" h="1104">
                  <a:moveTo>
                    <a:pt x="944" y="552"/>
                  </a:moveTo>
                  <a:cubicBezTo>
                    <a:pt x="1110" y="357"/>
                    <a:pt x="1203" y="197"/>
                    <a:pt x="1277" y="0"/>
                  </a:cubicBezTo>
                  <a:lnTo>
                    <a:pt x="0" y="0"/>
                  </a:lnTo>
                  <a:lnTo>
                    <a:pt x="0" y="1104"/>
                  </a:lnTo>
                  <a:cubicBezTo>
                    <a:pt x="253" y="1070"/>
                    <a:pt x="607" y="949"/>
                    <a:pt x="944" y="552"/>
                  </a:cubicBezTo>
                  <a:close/>
                </a:path>
              </a:pathLst>
            </a:custGeom>
            <a:solidFill>
              <a:srgbClr val="07529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3" name="Rectangle 6"/>
            <p:cNvSpPr>
              <a:spLocks noChangeArrowheads="1"/>
            </p:cNvSpPr>
            <p:nvPr userDrawn="1"/>
          </p:nvSpPr>
          <p:spPr bwMode="auto">
            <a:xfrm>
              <a:off x="8216900" y="654050"/>
              <a:ext cx="714375" cy="200025"/>
            </a:xfrm>
            <a:prstGeom prst="rect">
              <a:avLst/>
            </a:prstGeom>
            <a:solidFill>
              <a:srgbClr val="EAB90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4" name="Freeform 7"/>
            <p:cNvSpPr>
              <a:spLocks/>
            </p:cNvSpPr>
            <p:nvPr userDrawn="1"/>
          </p:nvSpPr>
          <p:spPr bwMode="auto">
            <a:xfrm>
              <a:off x="8216900" y="144463"/>
              <a:ext cx="714375" cy="477837"/>
            </a:xfrm>
            <a:custGeom>
              <a:avLst/>
              <a:gdLst>
                <a:gd name="T0" fmla="*/ 2000 w 2000"/>
                <a:gd name="T1" fmla="*/ 0 h 1349"/>
                <a:gd name="T2" fmla="*/ 1361 w 2000"/>
                <a:gd name="T3" fmla="*/ 0 h 1349"/>
                <a:gd name="T4" fmla="*/ 992 w 2000"/>
                <a:gd name="T5" fmla="*/ 627 h 1349"/>
                <a:gd name="T6" fmla="*/ 0 w 2000"/>
                <a:gd name="T7" fmla="*/ 1193 h 1349"/>
                <a:gd name="T8" fmla="*/ 0 w 2000"/>
                <a:gd name="T9" fmla="*/ 1349 h 1349"/>
                <a:gd name="T10" fmla="*/ 2000 w 2000"/>
                <a:gd name="T11" fmla="*/ 1349 h 1349"/>
                <a:gd name="T12" fmla="*/ 2000 w 2000"/>
                <a:gd name="T13" fmla="*/ 0 h 1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00" h="1349">
                  <a:moveTo>
                    <a:pt x="2000" y="0"/>
                  </a:moveTo>
                  <a:lnTo>
                    <a:pt x="1361" y="0"/>
                  </a:lnTo>
                  <a:cubicBezTo>
                    <a:pt x="1285" y="208"/>
                    <a:pt x="1168" y="419"/>
                    <a:pt x="992" y="627"/>
                  </a:cubicBezTo>
                  <a:cubicBezTo>
                    <a:pt x="644" y="1036"/>
                    <a:pt x="259" y="1159"/>
                    <a:pt x="0" y="1193"/>
                  </a:cubicBezTo>
                  <a:lnTo>
                    <a:pt x="0" y="1349"/>
                  </a:lnTo>
                  <a:lnTo>
                    <a:pt x="2000" y="1349"/>
                  </a:lnTo>
                  <a:lnTo>
                    <a:pt x="2000" y="0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5" name="Freeform 8"/>
            <p:cNvSpPr>
              <a:spLocks noEditPoints="1"/>
            </p:cNvSpPr>
            <p:nvPr userDrawn="1"/>
          </p:nvSpPr>
          <p:spPr bwMode="auto">
            <a:xfrm>
              <a:off x="8250238" y="690563"/>
              <a:ext cx="95250" cy="131762"/>
            </a:xfrm>
            <a:custGeom>
              <a:avLst/>
              <a:gdLst>
                <a:gd name="T0" fmla="*/ 134 w 264"/>
                <a:gd name="T1" fmla="*/ 318 h 371"/>
                <a:gd name="T2" fmla="*/ 198 w 264"/>
                <a:gd name="T3" fmla="*/ 265 h 371"/>
                <a:gd name="T4" fmla="*/ 132 w 264"/>
                <a:gd name="T5" fmla="*/ 203 h 371"/>
                <a:gd name="T6" fmla="*/ 65 w 264"/>
                <a:gd name="T7" fmla="*/ 203 h 371"/>
                <a:gd name="T8" fmla="*/ 65 w 264"/>
                <a:gd name="T9" fmla="*/ 318 h 371"/>
                <a:gd name="T10" fmla="*/ 134 w 264"/>
                <a:gd name="T11" fmla="*/ 318 h 371"/>
                <a:gd name="T12" fmla="*/ 65 w 264"/>
                <a:gd name="T13" fmla="*/ 53 h 371"/>
                <a:gd name="T14" fmla="*/ 65 w 264"/>
                <a:gd name="T15" fmla="*/ 155 h 371"/>
                <a:gd name="T16" fmla="*/ 131 w 264"/>
                <a:gd name="T17" fmla="*/ 155 h 371"/>
                <a:gd name="T18" fmla="*/ 190 w 264"/>
                <a:gd name="T19" fmla="*/ 103 h 371"/>
                <a:gd name="T20" fmla="*/ 126 w 264"/>
                <a:gd name="T21" fmla="*/ 53 h 371"/>
                <a:gd name="T22" fmla="*/ 65 w 264"/>
                <a:gd name="T23" fmla="*/ 53 h 371"/>
                <a:gd name="T24" fmla="*/ 191 w 264"/>
                <a:gd name="T25" fmla="*/ 180 h 371"/>
                <a:gd name="T26" fmla="*/ 264 w 264"/>
                <a:gd name="T27" fmla="*/ 277 h 371"/>
                <a:gd name="T28" fmla="*/ 145 w 264"/>
                <a:gd name="T29" fmla="*/ 371 h 371"/>
                <a:gd name="T30" fmla="*/ 0 w 264"/>
                <a:gd name="T31" fmla="*/ 367 h 371"/>
                <a:gd name="T32" fmla="*/ 0 w 264"/>
                <a:gd name="T33" fmla="*/ 4 h 371"/>
                <a:gd name="T34" fmla="*/ 129 w 264"/>
                <a:gd name="T35" fmla="*/ 0 h 371"/>
                <a:gd name="T36" fmla="*/ 253 w 264"/>
                <a:gd name="T37" fmla="*/ 95 h 371"/>
                <a:gd name="T38" fmla="*/ 191 w 264"/>
                <a:gd name="T39" fmla="*/ 178 h 371"/>
                <a:gd name="T40" fmla="*/ 191 w 264"/>
                <a:gd name="T41" fmla="*/ 180 h 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64" h="371">
                  <a:moveTo>
                    <a:pt x="134" y="318"/>
                  </a:moveTo>
                  <a:cubicBezTo>
                    <a:pt x="183" y="318"/>
                    <a:pt x="198" y="308"/>
                    <a:pt x="198" y="265"/>
                  </a:cubicBezTo>
                  <a:cubicBezTo>
                    <a:pt x="198" y="216"/>
                    <a:pt x="182" y="204"/>
                    <a:pt x="132" y="203"/>
                  </a:cubicBezTo>
                  <a:lnTo>
                    <a:pt x="65" y="203"/>
                  </a:lnTo>
                  <a:lnTo>
                    <a:pt x="65" y="318"/>
                  </a:lnTo>
                  <a:lnTo>
                    <a:pt x="134" y="318"/>
                  </a:lnTo>
                  <a:close/>
                  <a:moveTo>
                    <a:pt x="65" y="53"/>
                  </a:moveTo>
                  <a:lnTo>
                    <a:pt x="65" y="155"/>
                  </a:lnTo>
                  <a:lnTo>
                    <a:pt x="131" y="155"/>
                  </a:lnTo>
                  <a:cubicBezTo>
                    <a:pt x="175" y="155"/>
                    <a:pt x="190" y="145"/>
                    <a:pt x="190" y="103"/>
                  </a:cubicBezTo>
                  <a:cubicBezTo>
                    <a:pt x="190" y="63"/>
                    <a:pt x="174" y="53"/>
                    <a:pt x="126" y="53"/>
                  </a:cubicBezTo>
                  <a:lnTo>
                    <a:pt x="65" y="53"/>
                  </a:lnTo>
                  <a:close/>
                  <a:moveTo>
                    <a:pt x="191" y="180"/>
                  </a:moveTo>
                  <a:cubicBezTo>
                    <a:pt x="245" y="185"/>
                    <a:pt x="264" y="219"/>
                    <a:pt x="264" y="277"/>
                  </a:cubicBezTo>
                  <a:cubicBezTo>
                    <a:pt x="264" y="351"/>
                    <a:pt x="230" y="371"/>
                    <a:pt x="145" y="371"/>
                  </a:cubicBezTo>
                  <a:cubicBezTo>
                    <a:pt x="79" y="371"/>
                    <a:pt x="44" y="371"/>
                    <a:pt x="0" y="367"/>
                  </a:cubicBezTo>
                  <a:lnTo>
                    <a:pt x="0" y="4"/>
                  </a:lnTo>
                  <a:cubicBezTo>
                    <a:pt x="39" y="1"/>
                    <a:pt x="71" y="0"/>
                    <a:pt x="129" y="0"/>
                  </a:cubicBezTo>
                  <a:cubicBezTo>
                    <a:pt x="220" y="0"/>
                    <a:pt x="253" y="20"/>
                    <a:pt x="253" y="95"/>
                  </a:cubicBezTo>
                  <a:cubicBezTo>
                    <a:pt x="253" y="147"/>
                    <a:pt x="235" y="174"/>
                    <a:pt x="191" y="178"/>
                  </a:cubicBezTo>
                  <a:lnTo>
                    <a:pt x="191" y="18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6" name="Freeform 9"/>
            <p:cNvSpPr>
              <a:spLocks noEditPoints="1"/>
            </p:cNvSpPr>
            <p:nvPr userDrawn="1"/>
          </p:nvSpPr>
          <p:spPr bwMode="auto">
            <a:xfrm>
              <a:off x="8364538" y="688975"/>
              <a:ext cx="106362" cy="133350"/>
            </a:xfrm>
            <a:custGeom>
              <a:avLst/>
              <a:gdLst>
                <a:gd name="T0" fmla="*/ 69 w 299"/>
                <a:gd name="T1" fmla="*/ 188 h 376"/>
                <a:gd name="T2" fmla="*/ 149 w 299"/>
                <a:gd name="T3" fmla="*/ 320 h 376"/>
                <a:gd name="T4" fmla="*/ 230 w 299"/>
                <a:gd name="T5" fmla="*/ 188 h 376"/>
                <a:gd name="T6" fmla="*/ 149 w 299"/>
                <a:gd name="T7" fmla="*/ 56 h 376"/>
                <a:gd name="T8" fmla="*/ 69 w 299"/>
                <a:gd name="T9" fmla="*/ 188 h 376"/>
                <a:gd name="T10" fmla="*/ 299 w 299"/>
                <a:gd name="T11" fmla="*/ 188 h 376"/>
                <a:gd name="T12" fmla="*/ 149 w 299"/>
                <a:gd name="T13" fmla="*/ 376 h 376"/>
                <a:gd name="T14" fmla="*/ 0 w 299"/>
                <a:gd name="T15" fmla="*/ 188 h 376"/>
                <a:gd name="T16" fmla="*/ 149 w 299"/>
                <a:gd name="T17" fmla="*/ 0 h 376"/>
                <a:gd name="T18" fmla="*/ 299 w 299"/>
                <a:gd name="T19" fmla="*/ 188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9" h="376">
                  <a:moveTo>
                    <a:pt x="69" y="188"/>
                  </a:moveTo>
                  <a:cubicBezTo>
                    <a:pt x="69" y="289"/>
                    <a:pt x="88" y="320"/>
                    <a:pt x="149" y="320"/>
                  </a:cubicBezTo>
                  <a:cubicBezTo>
                    <a:pt x="211" y="320"/>
                    <a:pt x="230" y="289"/>
                    <a:pt x="230" y="188"/>
                  </a:cubicBezTo>
                  <a:cubicBezTo>
                    <a:pt x="230" y="87"/>
                    <a:pt x="211" y="56"/>
                    <a:pt x="149" y="56"/>
                  </a:cubicBezTo>
                  <a:cubicBezTo>
                    <a:pt x="88" y="56"/>
                    <a:pt x="69" y="87"/>
                    <a:pt x="69" y="188"/>
                  </a:cubicBezTo>
                  <a:close/>
                  <a:moveTo>
                    <a:pt x="299" y="188"/>
                  </a:moveTo>
                  <a:cubicBezTo>
                    <a:pt x="299" y="332"/>
                    <a:pt x="260" y="376"/>
                    <a:pt x="149" y="376"/>
                  </a:cubicBezTo>
                  <a:cubicBezTo>
                    <a:pt x="39" y="376"/>
                    <a:pt x="0" y="332"/>
                    <a:pt x="0" y="188"/>
                  </a:cubicBezTo>
                  <a:cubicBezTo>
                    <a:pt x="0" y="44"/>
                    <a:pt x="39" y="0"/>
                    <a:pt x="149" y="0"/>
                  </a:cubicBezTo>
                  <a:cubicBezTo>
                    <a:pt x="260" y="0"/>
                    <a:pt x="299" y="44"/>
                    <a:pt x="299" y="18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7" name="Freeform 10"/>
            <p:cNvSpPr>
              <a:spLocks/>
            </p:cNvSpPr>
            <p:nvPr userDrawn="1"/>
          </p:nvSpPr>
          <p:spPr bwMode="auto">
            <a:xfrm>
              <a:off x="8496300" y="692150"/>
              <a:ext cx="104775" cy="128587"/>
            </a:xfrm>
            <a:custGeom>
              <a:avLst/>
              <a:gdLst>
                <a:gd name="T0" fmla="*/ 295 w 295"/>
                <a:gd name="T1" fmla="*/ 339 h 363"/>
                <a:gd name="T2" fmla="*/ 271 w 295"/>
                <a:gd name="T3" fmla="*/ 363 h 363"/>
                <a:gd name="T4" fmla="*/ 219 w 295"/>
                <a:gd name="T5" fmla="*/ 363 h 363"/>
                <a:gd name="T6" fmla="*/ 192 w 295"/>
                <a:gd name="T7" fmla="*/ 343 h 363"/>
                <a:gd name="T8" fmla="*/ 90 w 295"/>
                <a:gd name="T9" fmla="*/ 121 h 363"/>
                <a:gd name="T10" fmla="*/ 68 w 295"/>
                <a:gd name="T11" fmla="*/ 67 h 363"/>
                <a:gd name="T12" fmla="*/ 62 w 295"/>
                <a:gd name="T13" fmla="*/ 67 h 363"/>
                <a:gd name="T14" fmla="*/ 65 w 295"/>
                <a:gd name="T15" fmla="*/ 121 h 363"/>
                <a:gd name="T16" fmla="*/ 65 w 295"/>
                <a:gd name="T17" fmla="*/ 363 h 363"/>
                <a:gd name="T18" fmla="*/ 0 w 295"/>
                <a:gd name="T19" fmla="*/ 363 h 363"/>
                <a:gd name="T20" fmla="*/ 0 w 295"/>
                <a:gd name="T21" fmla="*/ 25 h 363"/>
                <a:gd name="T22" fmla="*/ 25 w 295"/>
                <a:gd name="T23" fmla="*/ 0 h 363"/>
                <a:gd name="T24" fmla="*/ 76 w 295"/>
                <a:gd name="T25" fmla="*/ 0 h 363"/>
                <a:gd name="T26" fmla="*/ 103 w 295"/>
                <a:gd name="T27" fmla="*/ 20 h 363"/>
                <a:gd name="T28" fmla="*/ 202 w 295"/>
                <a:gd name="T29" fmla="*/ 237 h 363"/>
                <a:gd name="T30" fmla="*/ 227 w 295"/>
                <a:gd name="T31" fmla="*/ 294 h 363"/>
                <a:gd name="T32" fmla="*/ 234 w 295"/>
                <a:gd name="T33" fmla="*/ 294 h 363"/>
                <a:gd name="T34" fmla="*/ 231 w 295"/>
                <a:gd name="T35" fmla="*/ 235 h 363"/>
                <a:gd name="T36" fmla="*/ 231 w 295"/>
                <a:gd name="T37" fmla="*/ 0 h 363"/>
                <a:gd name="T38" fmla="*/ 295 w 295"/>
                <a:gd name="T39" fmla="*/ 0 h 363"/>
                <a:gd name="T40" fmla="*/ 295 w 295"/>
                <a:gd name="T41" fmla="*/ 339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95" h="363">
                  <a:moveTo>
                    <a:pt x="295" y="339"/>
                  </a:moveTo>
                  <a:cubicBezTo>
                    <a:pt x="295" y="355"/>
                    <a:pt x="287" y="363"/>
                    <a:pt x="271" y="363"/>
                  </a:cubicBezTo>
                  <a:lnTo>
                    <a:pt x="219" y="363"/>
                  </a:lnTo>
                  <a:cubicBezTo>
                    <a:pt x="205" y="363"/>
                    <a:pt x="197" y="357"/>
                    <a:pt x="192" y="343"/>
                  </a:cubicBezTo>
                  <a:lnTo>
                    <a:pt x="90" y="121"/>
                  </a:lnTo>
                  <a:cubicBezTo>
                    <a:pt x="83" y="106"/>
                    <a:pt x="72" y="84"/>
                    <a:pt x="68" y="67"/>
                  </a:cubicBezTo>
                  <a:lnTo>
                    <a:pt x="62" y="67"/>
                  </a:lnTo>
                  <a:cubicBezTo>
                    <a:pt x="64" y="85"/>
                    <a:pt x="65" y="104"/>
                    <a:pt x="65" y="121"/>
                  </a:cubicBezTo>
                  <a:lnTo>
                    <a:pt x="65" y="363"/>
                  </a:lnTo>
                  <a:lnTo>
                    <a:pt x="0" y="363"/>
                  </a:lnTo>
                  <a:lnTo>
                    <a:pt x="0" y="25"/>
                  </a:lnTo>
                  <a:cubicBezTo>
                    <a:pt x="0" y="9"/>
                    <a:pt x="9" y="0"/>
                    <a:pt x="25" y="0"/>
                  </a:cubicBezTo>
                  <a:lnTo>
                    <a:pt x="76" y="0"/>
                  </a:lnTo>
                  <a:cubicBezTo>
                    <a:pt x="90" y="0"/>
                    <a:pt x="97" y="7"/>
                    <a:pt x="103" y="20"/>
                  </a:cubicBezTo>
                  <a:lnTo>
                    <a:pt x="202" y="237"/>
                  </a:lnTo>
                  <a:cubicBezTo>
                    <a:pt x="209" y="252"/>
                    <a:pt x="219" y="274"/>
                    <a:pt x="227" y="294"/>
                  </a:cubicBezTo>
                  <a:lnTo>
                    <a:pt x="234" y="294"/>
                  </a:lnTo>
                  <a:cubicBezTo>
                    <a:pt x="232" y="274"/>
                    <a:pt x="231" y="254"/>
                    <a:pt x="231" y="235"/>
                  </a:cubicBezTo>
                  <a:lnTo>
                    <a:pt x="231" y="0"/>
                  </a:lnTo>
                  <a:lnTo>
                    <a:pt x="295" y="0"/>
                  </a:lnTo>
                  <a:lnTo>
                    <a:pt x="295" y="3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8" name="Freeform 11"/>
            <p:cNvSpPr>
              <a:spLocks/>
            </p:cNvSpPr>
            <p:nvPr userDrawn="1"/>
          </p:nvSpPr>
          <p:spPr bwMode="auto">
            <a:xfrm>
              <a:off x="8629650" y="692150"/>
              <a:ext cx="104775" cy="128587"/>
            </a:xfrm>
            <a:custGeom>
              <a:avLst/>
              <a:gdLst>
                <a:gd name="T0" fmla="*/ 295 w 295"/>
                <a:gd name="T1" fmla="*/ 339 h 363"/>
                <a:gd name="T2" fmla="*/ 271 w 295"/>
                <a:gd name="T3" fmla="*/ 363 h 363"/>
                <a:gd name="T4" fmla="*/ 219 w 295"/>
                <a:gd name="T5" fmla="*/ 363 h 363"/>
                <a:gd name="T6" fmla="*/ 191 w 295"/>
                <a:gd name="T7" fmla="*/ 343 h 363"/>
                <a:gd name="T8" fmla="*/ 89 w 295"/>
                <a:gd name="T9" fmla="*/ 121 h 363"/>
                <a:gd name="T10" fmla="*/ 68 w 295"/>
                <a:gd name="T11" fmla="*/ 67 h 363"/>
                <a:gd name="T12" fmla="*/ 62 w 295"/>
                <a:gd name="T13" fmla="*/ 67 h 363"/>
                <a:gd name="T14" fmla="*/ 65 w 295"/>
                <a:gd name="T15" fmla="*/ 121 h 363"/>
                <a:gd name="T16" fmla="*/ 65 w 295"/>
                <a:gd name="T17" fmla="*/ 363 h 363"/>
                <a:gd name="T18" fmla="*/ 0 w 295"/>
                <a:gd name="T19" fmla="*/ 363 h 363"/>
                <a:gd name="T20" fmla="*/ 0 w 295"/>
                <a:gd name="T21" fmla="*/ 25 h 363"/>
                <a:gd name="T22" fmla="*/ 25 w 295"/>
                <a:gd name="T23" fmla="*/ 0 h 363"/>
                <a:gd name="T24" fmla="*/ 76 w 295"/>
                <a:gd name="T25" fmla="*/ 0 h 363"/>
                <a:gd name="T26" fmla="*/ 103 w 295"/>
                <a:gd name="T27" fmla="*/ 20 h 363"/>
                <a:gd name="T28" fmla="*/ 202 w 295"/>
                <a:gd name="T29" fmla="*/ 237 h 363"/>
                <a:gd name="T30" fmla="*/ 227 w 295"/>
                <a:gd name="T31" fmla="*/ 294 h 363"/>
                <a:gd name="T32" fmla="*/ 233 w 295"/>
                <a:gd name="T33" fmla="*/ 294 h 363"/>
                <a:gd name="T34" fmla="*/ 231 w 295"/>
                <a:gd name="T35" fmla="*/ 235 h 363"/>
                <a:gd name="T36" fmla="*/ 231 w 295"/>
                <a:gd name="T37" fmla="*/ 0 h 363"/>
                <a:gd name="T38" fmla="*/ 295 w 295"/>
                <a:gd name="T39" fmla="*/ 0 h 363"/>
                <a:gd name="T40" fmla="*/ 295 w 295"/>
                <a:gd name="T41" fmla="*/ 339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95" h="363">
                  <a:moveTo>
                    <a:pt x="295" y="339"/>
                  </a:moveTo>
                  <a:cubicBezTo>
                    <a:pt x="295" y="355"/>
                    <a:pt x="286" y="363"/>
                    <a:pt x="271" y="363"/>
                  </a:cubicBezTo>
                  <a:lnTo>
                    <a:pt x="219" y="363"/>
                  </a:lnTo>
                  <a:cubicBezTo>
                    <a:pt x="204" y="363"/>
                    <a:pt x="197" y="357"/>
                    <a:pt x="191" y="343"/>
                  </a:cubicBezTo>
                  <a:lnTo>
                    <a:pt x="89" y="121"/>
                  </a:lnTo>
                  <a:cubicBezTo>
                    <a:pt x="83" y="106"/>
                    <a:pt x="72" y="84"/>
                    <a:pt x="68" y="67"/>
                  </a:cubicBezTo>
                  <a:lnTo>
                    <a:pt x="62" y="67"/>
                  </a:lnTo>
                  <a:cubicBezTo>
                    <a:pt x="64" y="85"/>
                    <a:pt x="65" y="104"/>
                    <a:pt x="65" y="121"/>
                  </a:cubicBezTo>
                  <a:lnTo>
                    <a:pt x="65" y="363"/>
                  </a:lnTo>
                  <a:lnTo>
                    <a:pt x="0" y="363"/>
                  </a:lnTo>
                  <a:lnTo>
                    <a:pt x="0" y="25"/>
                  </a:lnTo>
                  <a:cubicBezTo>
                    <a:pt x="0" y="9"/>
                    <a:pt x="9" y="0"/>
                    <a:pt x="25" y="0"/>
                  </a:cubicBezTo>
                  <a:lnTo>
                    <a:pt x="76" y="0"/>
                  </a:lnTo>
                  <a:cubicBezTo>
                    <a:pt x="90" y="0"/>
                    <a:pt x="97" y="7"/>
                    <a:pt x="103" y="20"/>
                  </a:cubicBezTo>
                  <a:lnTo>
                    <a:pt x="202" y="237"/>
                  </a:lnTo>
                  <a:cubicBezTo>
                    <a:pt x="209" y="252"/>
                    <a:pt x="219" y="274"/>
                    <a:pt x="227" y="294"/>
                  </a:cubicBezTo>
                  <a:lnTo>
                    <a:pt x="233" y="294"/>
                  </a:lnTo>
                  <a:cubicBezTo>
                    <a:pt x="232" y="274"/>
                    <a:pt x="231" y="254"/>
                    <a:pt x="231" y="235"/>
                  </a:cubicBezTo>
                  <a:lnTo>
                    <a:pt x="231" y="0"/>
                  </a:lnTo>
                  <a:lnTo>
                    <a:pt x="295" y="0"/>
                  </a:lnTo>
                  <a:lnTo>
                    <a:pt x="295" y="3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9" name="Freeform 12"/>
            <p:cNvSpPr>
              <a:spLocks/>
            </p:cNvSpPr>
            <p:nvPr userDrawn="1"/>
          </p:nvSpPr>
          <p:spPr bwMode="auto">
            <a:xfrm>
              <a:off x="7081838" y="695058"/>
              <a:ext cx="95250" cy="130175"/>
            </a:xfrm>
            <a:custGeom>
              <a:avLst/>
              <a:gdLst>
                <a:gd name="T0" fmla="*/ 267 w 267"/>
                <a:gd name="T1" fmla="*/ 223 h 370"/>
                <a:gd name="T2" fmla="*/ 136 w 267"/>
                <a:gd name="T3" fmla="*/ 370 h 370"/>
                <a:gd name="T4" fmla="*/ 0 w 267"/>
                <a:gd name="T5" fmla="*/ 223 h 370"/>
                <a:gd name="T6" fmla="*/ 0 w 267"/>
                <a:gd name="T7" fmla="*/ 0 h 370"/>
                <a:gd name="T8" fmla="*/ 53 w 267"/>
                <a:gd name="T9" fmla="*/ 0 h 370"/>
                <a:gd name="T10" fmla="*/ 53 w 267"/>
                <a:gd name="T11" fmla="*/ 223 h 370"/>
                <a:gd name="T12" fmla="*/ 134 w 267"/>
                <a:gd name="T13" fmla="*/ 323 h 370"/>
                <a:gd name="T14" fmla="*/ 215 w 267"/>
                <a:gd name="T15" fmla="*/ 223 h 370"/>
                <a:gd name="T16" fmla="*/ 215 w 267"/>
                <a:gd name="T17" fmla="*/ 0 h 370"/>
                <a:gd name="T18" fmla="*/ 267 w 267"/>
                <a:gd name="T19" fmla="*/ 0 h 370"/>
                <a:gd name="T20" fmla="*/ 267 w 267"/>
                <a:gd name="T21" fmla="*/ 223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67" h="370">
                  <a:moveTo>
                    <a:pt x="267" y="223"/>
                  </a:moveTo>
                  <a:cubicBezTo>
                    <a:pt x="267" y="330"/>
                    <a:pt x="232" y="370"/>
                    <a:pt x="136" y="370"/>
                  </a:cubicBezTo>
                  <a:cubicBezTo>
                    <a:pt x="36" y="370"/>
                    <a:pt x="0" y="330"/>
                    <a:pt x="0" y="223"/>
                  </a:cubicBezTo>
                  <a:lnTo>
                    <a:pt x="0" y="0"/>
                  </a:lnTo>
                  <a:lnTo>
                    <a:pt x="53" y="0"/>
                  </a:lnTo>
                  <a:lnTo>
                    <a:pt x="53" y="223"/>
                  </a:lnTo>
                  <a:cubicBezTo>
                    <a:pt x="53" y="298"/>
                    <a:pt x="73" y="323"/>
                    <a:pt x="134" y="323"/>
                  </a:cubicBezTo>
                  <a:cubicBezTo>
                    <a:pt x="193" y="323"/>
                    <a:pt x="215" y="298"/>
                    <a:pt x="215" y="223"/>
                  </a:cubicBezTo>
                  <a:lnTo>
                    <a:pt x="215" y="0"/>
                  </a:lnTo>
                  <a:lnTo>
                    <a:pt x="267" y="0"/>
                  </a:lnTo>
                  <a:lnTo>
                    <a:pt x="267" y="223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0" name="Freeform 13"/>
            <p:cNvSpPr>
              <a:spLocks/>
            </p:cNvSpPr>
            <p:nvPr userDrawn="1"/>
          </p:nvSpPr>
          <p:spPr bwMode="auto">
            <a:xfrm>
              <a:off x="7207250" y="695058"/>
              <a:ext cx="101600" cy="128587"/>
            </a:xfrm>
            <a:custGeom>
              <a:avLst/>
              <a:gdLst>
                <a:gd name="T0" fmla="*/ 284 w 284"/>
                <a:gd name="T1" fmla="*/ 343 h 363"/>
                <a:gd name="T2" fmla="*/ 265 w 284"/>
                <a:gd name="T3" fmla="*/ 363 h 363"/>
                <a:gd name="T4" fmla="*/ 215 w 284"/>
                <a:gd name="T5" fmla="*/ 363 h 363"/>
                <a:gd name="T6" fmla="*/ 192 w 284"/>
                <a:gd name="T7" fmla="*/ 347 h 363"/>
                <a:gd name="T8" fmla="*/ 79 w 284"/>
                <a:gd name="T9" fmla="*/ 100 h 363"/>
                <a:gd name="T10" fmla="*/ 57 w 284"/>
                <a:gd name="T11" fmla="*/ 49 h 363"/>
                <a:gd name="T12" fmla="*/ 50 w 284"/>
                <a:gd name="T13" fmla="*/ 49 h 363"/>
                <a:gd name="T14" fmla="*/ 53 w 284"/>
                <a:gd name="T15" fmla="*/ 100 h 363"/>
                <a:gd name="T16" fmla="*/ 53 w 284"/>
                <a:gd name="T17" fmla="*/ 363 h 363"/>
                <a:gd name="T18" fmla="*/ 0 w 284"/>
                <a:gd name="T19" fmla="*/ 363 h 363"/>
                <a:gd name="T20" fmla="*/ 0 w 284"/>
                <a:gd name="T21" fmla="*/ 21 h 363"/>
                <a:gd name="T22" fmla="*/ 20 w 284"/>
                <a:gd name="T23" fmla="*/ 0 h 363"/>
                <a:gd name="T24" fmla="*/ 68 w 284"/>
                <a:gd name="T25" fmla="*/ 0 h 363"/>
                <a:gd name="T26" fmla="*/ 92 w 284"/>
                <a:gd name="T27" fmla="*/ 17 h 363"/>
                <a:gd name="T28" fmla="*/ 202 w 284"/>
                <a:gd name="T29" fmla="*/ 257 h 363"/>
                <a:gd name="T30" fmla="*/ 227 w 284"/>
                <a:gd name="T31" fmla="*/ 312 h 363"/>
                <a:gd name="T32" fmla="*/ 235 w 284"/>
                <a:gd name="T33" fmla="*/ 312 h 363"/>
                <a:gd name="T34" fmla="*/ 232 w 284"/>
                <a:gd name="T35" fmla="*/ 255 h 363"/>
                <a:gd name="T36" fmla="*/ 232 w 284"/>
                <a:gd name="T37" fmla="*/ 0 h 363"/>
                <a:gd name="T38" fmla="*/ 284 w 284"/>
                <a:gd name="T39" fmla="*/ 0 h 363"/>
                <a:gd name="T40" fmla="*/ 284 w 284"/>
                <a:gd name="T41" fmla="*/ 343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4" h="363">
                  <a:moveTo>
                    <a:pt x="284" y="343"/>
                  </a:moveTo>
                  <a:cubicBezTo>
                    <a:pt x="284" y="356"/>
                    <a:pt x="277" y="363"/>
                    <a:pt x="265" y="363"/>
                  </a:cubicBezTo>
                  <a:lnTo>
                    <a:pt x="215" y="363"/>
                  </a:lnTo>
                  <a:cubicBezTo>
                    <a:pt x="203" y="363"/>
                    <a:pt x="197" y="358"/>
                    <a:pt x="192" y="347"/>
                  </a:cubicBezTo>
                  <a:lnTo>
                    <a:pt x="79" y="100"/>
                  </a:lnTo>
                  <a:cubicBezTo>
                    <a:pt x="73" y="86"/>
                    <a:pt x="62" y="64"/>
                    <a:pt x="57" y="49"/>
                  </a:cubicBezTo>
                  <a:lnTo>
                    <a:pt x="50" y="49"/>
                  </a:lnTo>
                  <a:cubicBezTo>
                    <a:pt x="52" y="66"/>
                    <a:pt x="53" y="83"/>
                    <a:pt x="53" y="100"/>
                  </a:cubicBezTo>
                  <a:lnTo>
                    <a:pt x="53" y="363"/>
                  </a:lnTo>
                  <a:lnTo>
                    <a:pt x="0" y="363"/>
                  </a:lnTo>
                  <a:lnTo>
                    <a:pt x="0" y="21"/>
                  </a:lnTo>
                  <a:cubicBezTo>
                    <a:pt x="0" y="7"/>
                    <a:pt x="7" y="0"/>
                    <a:pt x="20" y="0"/>
                  </a:cubicBezTo>
                  <a:lnTo>
                    <a:pt x="68" y="0"/>
                  </a:lnTo>
                  <a:cubicBezTo>
                    <a:pt x="80" y="0"/>
                    <a:pt x="86" y="6"/>
                    <a:pt x="92" y="17"/>
                  </a:cubicBezTo>
                  <a:lnTo>
                    <a:pt x="202" y="257"/>
                  </a:lnTo>
                  <a:cubicBezTo>
                    <a:pt x="208" y="272"/>
                    <a:pt x="219" y="293"/>
                    <a:pt x="227" y="312"/>
                  </a:cubicBezTo>
                  <a:lnTo>
                    <a:pt x="235" y="312"/>
                  </a:lnTo>
                  <a:cubicBezTo>
                    <a:pt x="233" y="293"/>
                    <a:pt x="232" y="274"/>
                    <a:pt x="232" y="255"/>
                  </a:cubicBezTo>
                  <a:lnTo>
                    <a:pt x="232" y="0"/>
                  </a:lnTo>
                  <a:lnTo>
                    <a:pt x="284" y="0"/>
                  </a:lnTo>
                  <a:lnTo>
                    <a:pt x="284" y="343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1" name="Rectangle 14"/>
            <p:cNvSpPr>
              <a:spLocks noChangeArrowheads="1"/>
            </p:cNvSpPr>
            <p:nvPr userDrawn="1"/>
          </p:nvSpPr>
          <p:spPr bwMode="auto">
            <a:xfrm>
              <a:off x="7340600" y="695058"/>
              <a:ext cx="19050" cy="128587"/>
            </a:xfrm>
            <a:prstGeom prst="rect">
              <a:avLst/>
            </a:pr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2" name="Freeform 15"/>
            <p:cNvSpPr>
              <a:spLocks/>
            </p:cNvSpPr>
            <p:nvPr userDrawn="1"/>
          </p:nvSpPr>
          <p:spPr bwMode="auto">
            <a:xfrm>
              <a:off x="7378701" y="695058"/>
              <a:ext cx="109537" cy="128587"/>
            </a:xfrm>
            <a:custGeom>
              <a:avLst/>
              <a:gdLst>
                <a:gd name="T0" fmla="*/ 199 w 306"/>
                <a:gd name="T1" fmla="*/ 348 h 363"/>
                <a:gd name="T2" fmla="*/ 179 w 306"/>
                <a:gd name="T3" fmla="*/ 363 h 363"/>
                <a:gd name="T4" fmla="*/ 128 w 306"/>
                <a:gd name="T5" fmla="*/ 363 h 363"/>
                <a:gd name="T6" fmla="*/ 108 w 306"/>
                <a:gd name="T7" fmla="*/ 348 h 363"/>
                <a:gd name="T8" fmla="*/ 0 w 306"/>
                <a:gd name="T9" fmla="*/ 0 h 363"/>
                <a:gd name="T10" fmla="*/ 55 w 306"/>
                <a:gd name="T11" fmla="*/ 0 h 363"/>
                <a:gd name="T12" fmla="*/ 137 w 306"/>
                <a:gd name="T13" fmla="*/ 283 h 363"/>
                <a:gd name="T14" fmla="*/ 147 w 306"/>
                <a:gd name="T15" fmla="*/ 323 h 363"/>
                <a:gd name="T16" fmla="*/ 161 w 306"/>
                <a:gd name="T17" fmla="*/ 323 h 363"/>
                <a:gd name="T18" fmla="*/ 171 w 306"/>
                <a:gd name="T19" fmla="*/ 283 h 363"/>
                <a:gd name="T20" fmla="*/ 252 w 306"/>
                <a:gd name="T21" fmla="*/ 0 h 363"/>
                <a:gd name="T22" fmla="*/ 306 w 306"/>
                <a:gd name="T23" fmla="*/ 0 h 363"/>
                <a:gd name="T24" fmla="*/ 199 w 306"/>
                <a:gd name="T25" fmla="*/ 348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06" h="363">
                  <a:moveTo>
                    <a:pt x="199" y="348"/>
                  </a:moveTo>
                  <a:cubicBezTo>
                    <a:pt x="197" y="357"/>
                    <a:pt x="189" y="363"/>
                    <a:pt x="179" y="363"/>
                  </a:cubicBezTo>
                  <a:lnTo>
                    <a:pt x="128" y="363"/>
                  </a:lnTo>
                  <a:cubicBezTo>
                    <a:pt x="118" y="363"/>
                    <a:pt x="110" y="357"/>
                    <a:pt x="108" y="348"/>
                  </a:cubicBezTo>
                  <a:lnTo>
                    <a:pt x="0" y="0"/>
                  </a:lnTo>
                  <a:lnTo>
                    <a:pt x="55" y="0"/>
                  </a:lnTo>
                  <a:lnTo>
                    <a:pt x="137" y="283"/>
                  </a:lnTo>
                  <a:cubicBezTo>
                    <a:pt x="140" y="296"/>
                    <a:pt x="143" y="310"/>
                    <a:pt x="147" y="323"/>
                  </a:cubicBezTo>
                  <a:lnTo>
                    <a:pt x="161" y="323"/>
                  </a:lnTo>
                  <a:cubicBezTo>
                    <a:pt x="163" y="310"/>
                    <a:pt x="167" y="296"/>
                    <a:pt x="171" y="283"/>
                  </a:cubicBezTo>
                  <a:lnTo>
                    <a:pt x="252" y="0"/>
                  </a:lnTo>
                  <a:lnTo>
                    <a:pt x="306" y="0"/>
                  </a:lnTo>
                  <a:lnTo>
                    <a:pt x="199" y="348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3" name="Freeform 16"/>
            <p:cNvSpPr>
              <a:spLocks/>
            </p:cNvSpPr>
            <p:nvPr userDrawn="1"/>
          </p:nvSpPr>
          <p:spPr bwMode="auto">
            <a:xfrm>
              <a:off x="7505700" y="695058"/>
              <a:ext cx="80962" cy="128587"/>
            </a:xfrm>
            <a:custGeom>
              <a:avLst/>
              <a:gdLst>
                <a:gd name="T0" fmla="*/ 228 w 228"/>
                <a:gd name="T1" fmla="*/ 361 h 365"/>
                <a:gd name="T2" fmla="*/ 73 w 228"/>
                <a:gd name="T3" fmla="*/ 365 h 365"/>
                <a:gd name="T4" fmla="*/ 0 w 228"/>
                <a:gd name="T5" fmla="*/ 300 h 365"/>
                <a:gd name="T6" fmla="*/ 0 w 228"/>
                <a:gd name="T7" fmla="*/ 65 h 365"/>
                <a:gd name="T8" fmla="*/ 73 w 228"/>
                <a:gd name="T9" fmla="*/ 0 h 365"/>
                <a:gd name="T10" fmla="*/ 228 w 228"/>
                <a:gd name="T11" fmla="*/ 4 h 365"/>
                <a:gd name="T12" fmla="*/ 226 w 228"/>
                <a:gd name="T13" fmla="*/ 45 h 365"/>
                <a:gd name="T14" fmla="*/ 82 w 228"/>
                <a:gd name="T15" fmla="*/ 45 h 365"/>
                <a:gd name="T16" fmla="*/ 53 w 228"/>
                <a:gd name="T17" fmla="*/ 79 h 365"/>
                <a:gd name="T18" fmla="*/ 53 w 228"/>
                <a:gd name="T19" fmla="*/ 152 h 365"/>
                <a:gd name="T20" fmla="*/ 206 w 228"/>
                <a:gd name="T21" fmla="*/ 152 h 365"/>
                <a:gd name="T22" fmla="*/ 206 w 228"/>
                <a:gd name="T23" fmla="*/ 194 h 365"/>
                <a:gd name="T24" fmla="*/ 53 w 228"/>
                <a:gd name="T25" fmla="*/ 194 h 365"/>
                <a:gd name="T26" fmla="*/ 53 w 228"/>
                <a:gd name="T27" fmla="*/ 287 h 365"/>
                <a:gd name="T28" fmla="*/ 82 w 228"/>
                <a:gd name="T29" fmla="*/ 321 h 365"/>
                <a:gd name="T30" fmla="*/ 226 w 228"/>
                <a:gd name="T31" fmla="*/ 321 h 365"/>
                <a:gd name="T32" fmla="*/ 228 w 228"/>
                <a:gd name="T33" fmla="*/ 361 h 3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8" h="365">
                  <a:moveTo>
                    <a:pt x="228" y="361"/>
                  </a:moveTo>
                  <a:cubicBezTo>
                    <a:pt x="180" y="365"/>
                    <a:pt x="125" y="365"/>
                    <a:pt x="73" y="365"/>
                  </a:cubicBezTo>
                  <a:cubicBezTo>
                    <a:pt x="27" y="365"/>
                    <a:pt x="0" y="340"/>
                    <a:pt x="0" y="300"/>
                  </a:cubicBezTo>
                  <a:lnTo>
                    <a:pt x="0" y="65"/>
                  </a:lnTo>
                  <a:cubicBezTo>
                    <a:pt x="0" y="25"/>
                    <a:pt x="28" y="0"/>
                    <a:pt x="73" y="0"/>
                  </a:cubicBezTo>
                  <a:cubicBezTo>
                    <a:pt x="125" y="0"/>
                    <a:pt x="180" y="0"/>
                    <a:pt x="228" y="4"/>
                  </a:cubicBezTo>
                  <a:lnTo>
                    <a:pt x="226" y="45"/>
                  </a:lnTo>
                  <a:lnTo>
                    <a:pt x="82" y="45"/>
                  </a:lnTo>
                  <a:cubicBezTo>
                    <a:pt x="61" y="45"/>
                    <a:pt x="53" y="54"/>
                    <a:pt x="53" y="79"/>
                  </a:cubicBezTo>
                  <a:lnTo>
                    <a:pt x="53" y="152"/>
                  </a:lnTo>
                  <a:lnTo>
                    <a:pt x="206" y="152"/>
                  </a:lnTo>
                  <a:lnTo>
                    <a:pt x="206" y="194"/>
                  </a:lnTo>
                  <a:lnTo>
                    <a:pt x="53" y="194"/>
                  </a:lnTo>
                  <a:lnTo>
                    <a:pt x="53" y="287"/>
                  </a:lnTo>
                  <a:cubicBezTo>
                    <a:pt x="53" y="312"/>
                    <a:pt x="61" y="321"/>
                    <a:pt x="82" y="321"/>
                  </a:cubicBezTo>
                  <a:lnTo>
                    <a:pt x="226" y="321"/>
                  </a:lnTo>
                  <a:lnTo>
                    <a:pt x="228" y="361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4" name="Freeform 17"/>
            <p:cNvSpPr>
              <a:spLocks noEditPoints="1"/>
            </p:cNvSpPr>
            <p:nvPr userDrawn="1"/>
          </p:nvSpPr>
          <p:spPr bwMode="auto">
            <a:xfrm>
              <a:off x="7612063" y="693471"/>
              <a:ext cx="92075" cy="130175"/>
            </a:xfrm>
            <a:custGeom>
              <a:avLst/>
              <a:gdLst>
                <a:gd name="T0" fmla="*/ 126 w 260"/>
                <a:gd name="T1" fmla="*/ 173 h 367"/>
                <a:gd name="T2" fmla="*/ 194 w 260"/>
                <a:gd name="T3" fmla="*/ 108 h 367"/>
                <a:gd name="T4" fmla="*/ 126 w 260"/>
                <a:gd name="T5" fmla="*/ 45 h 367"/>
                <a:gd name="T6" fmla="*/ 52 w 260"/>
                <a:gd name="T7" fmla="*/ 45 h 367"/>
                <a:gd name="T8" fmla="*/ 52 w 260"/>
                <a:gd name="T9" fmla="*/ 173 h 367"/>
                <a:gd name="T10" fmla="*/ 126 w 260"/>
                <a:gd name="T11" fmla="*/ 173 h 367"/>
                <a:gd name="T12" fmla="*/ 204 w 260"/>
                <a:gd name="T13" fmla="*/ 367 h 367"/>
                <a:gd name="T14" fmla="*/ 173 w 260"/>
                <a:gd name="T15" fmla="*/ 254 h 367"/>
                <a:gd name="T16" fmla="*/ 127 w 260"/>
                <a:gd name="T17" fmla="*/ 218 h 367"/>
                <a:gd name="T18" fmla="*/ 52 w 260"/>
                <a:gd name="T19" fmla="*/ 217 h 367"/>
                <a:gd name="T20" fmla="*/ 52 w 260"/>
                <a:gd name="T21" fmla="*/ 367 h 367"/>
                <a:gd name="T22" fmla="*/ 0 w 260"/>
                <a:gd name="T23" fmla="*/ 367 h 367"/>
                <a:gd name="T24" fmla="*/ 0 w 260"/>
                <a:gd name="T25" fmla="*/ 4 h 367"/>
                <a:gd name="T26" fmla="*/ 127 w 260"/>
                <a:gd name="T27" fmla="*/ 0 h 367"/>
                <a:gd name="T28" fmla="*/ 247 w 260"/>
                <a:gd name="T29" fmla="*/ 105 h 367"/>
                <a:gd name="T30" fmla="*/ 180 w 260"/>
                <a:gd name="T31" fmla="*/ 197 h 367"/>
                <a:gd name="T32" fmla="*/ 180 w 260"/>
                <a:gd name="T33" fmla="*/ 200 h 367"/>
                <a:gd name="T34" fmla="*/ 226 w 260"/>
                <a:gd name="T35" fmla="*/ 252 h 367"/>
                <a:gd name="T36" fmla="*/ 260 w 260"/>
                <a:gd name="T37" fmla="*/ 367 h 367"/>
                <a:gd name="T38" fmla="*/ 204 w 260"/>
                <a:gd name="T39" fmla="*/ 367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60" h="367">
                  <a:moveTo>
                    <a:pt x="126" y="173"/>
                  </a:moveTo>
                  <a:cubicBezTo>
                    <a:pt x="177" y="172"/>
                    <a:pt x="194" y="158"/>
                    <a:pt x="194" y="108"/>
                  </a:cubicBezTo>
                  <a:cubicBezTo>
                    <a:pt x="194" y="58"/>
                    <a:pt x="177" y="45"/>
                    <a:pt x="126" y="45"/>
                  </a:cubicBezTo>
                  <a:cubicBezTo>
                    <a:pt x="98" y="45"/>
                    <a:pt x="72" y="45"/>
                    <a:pt x="52" y="45"/>
                  </a:cubicBezTo>
                  <a:lnTo>
                    <a:pt x="52" y="173"/>
                  </a:lnTo>
                  <a:lnTo>
                    <a:pt x="126" y="173"/>
                  </a:lnTo>
                  <a:close/>
                  <a:moveTo>
                    <a:pt x="204" y="367"/>
                  </a:moveTo>
                  <a:lnTo>
                    <a:pt x="173" y="254"/>
                  </a:lnTo>
                  <a:cubicBezTo>
                    <a:pt x="164" y="228"/>
                    <a:pt x="150" y="218"/>
                    <a:pt x="127" y="218"/>
                  </a:cubicBezTo>
                  <a:lnTo>
                    <a:pt x="52" y="217"/>
                  </a:lnTo>
                  <a:lnTo>
                    <a:pt x="52" y="367"/>
                  </a:lnTo>
                  <a:lnTo>
                    <a:pt x="0" y="367"/>
                  </a:lnTo>
                  <a:lnTo>
                    <a:pt x="0" y="4"/>
                  </a:lnTo>
                  <a:cubicBezTo>
                    <a:pt x="40" y="0"/>
                    <a:pt x="68" y="0"/>
                    <a:pt x="127" y="0"/>
                  </a:cubicBezTo>
                  <a:cubicBezTo>
                    <a:pt x="212" y="0"/>
                    <a:pt x="247" y="23"/>
                    <a:pt x="247" y="105"/>
                  </a:cubicBezTo>
                  <a:cubicBezTo>
                    <a:pt x="247" y="162"/>
                    <a:pt x="229" y="191"/>
                    <a:pt x="180" y="197"/>
                  </a:cubicBezTo>
                  <a:lnTo>
                    <a:pt x="180" y="200"/>
                  </a:lnTo>
                  <a:cubicBezTo>
                    <a:pt x="198" y="205"/>
                    <a:pt x="218" y="221"/>
                    <a:pt x="226" y="252"/>
                  </a:cubicBezTo>
                  <a:lnTo>
                    <a:pt x="260" y="367"/>
                  </a:lnTo>
                  <a:lnTo>
                    <a:pt x="204" y="367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5" name="Freeform 18"/>
            <p:cNvSpPr>
              <a:spLocks/>
            </p:cNvSpPr>
            <p:nvPr userDrawn="1"/>
          </p:nvSpPr>
          <p:spPr bwMode="auto">
            <a:xfrm>
              <a:off x="7723188" y="691883"/>
              <a:ext cx="85725" cy="133350"/>
            </a:xfrm>
            <a:custGeom>
              <a:avLst/>
              <a:gdLst>
                <a:gd name="T0" fmla="*/ 229 w 243"/>
                <a:gd name="T1" fmla="*/ 11 h 375"/>
                <a:gd name="T2" fmla="*/ 226 w 243"/>
                <a:gd name="T3" fmla="*/ 49 h 375"/>
                <a:gd name="T4" fmla="*/ 122 w 243"/>
                <a:gd name="T5" fmla="*/ 47 h 375"/>
                <a:gd name="T6" fmla="*/ 53 w 243"/>
                <a:gd name="T7" fmla="*/ 97 h 375"/>
                <a:gd name="T8" fmla="*/ 97 w 243"/>
                <a:gd name="T9" fmla="*/ 152 h 375"/>
                <a:gd name="T10" fmla="*/ 169 w 243"/>
                <a:gd name="T11" fmla="*/ 172 h 375"/>
                <a:gd name="T12" fmla="*/ 243 w 243"/>
                <a:gd name="T13" fmla="*/ 276 h 375"/>
                <a:gd name="T14" fmla="*/ 119 w 243"/>
                <a:gd name="T15" fmla="*/ 375 h 375"/>
                <a:gd name="T16" fmla="*/ 5 w 243"/>
                <a:gd name="T17" fmla="*/ 365 h 375"/>
                <a:gd name="T18" fmla="*/ 9 w 243"/>
                <a:gd name="T19" fmla="*/ 326 h 375"/>
                <a:gd name="T20" fmla="*/ 120 w 243"/>
                <a:gd name="T21" fmla="*/ 329 h 375"/>
                <a:gd name="T22" fmla="*/ 189 w 243"/>
                <a:gd name="T23" fmla="*/ 275 h 375"/>
                <a:gd name="T24" fmla="*/ 146 w 243"/>
                <a:gd name="T25" fmla="*/ 219 h 375"/>
                <a:gd name="T26" fmla="*/ 72 w 243"/>
                <a:gd name="T27" fmla="*/ 199 h 375"/>
                <a:gd name="T28" fmla="*/ 0 w 243"/>
                <a:gd name="T29" fmla="*/ 96 h 375"/>
                <a:gd name="T30" fmla="*/ 120 w 243"/>
                <a:gd name="T31" fmla="*/ 0 h 375"/>
                <a:gd name="T32" fmla="*/ 229 w 243"/>
                <a:gd name="T33" fmla="*/ 11 h 3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3" h="375">
                  <a:moveTo>
                    <a:pt x="229" y="11"/>
                  </a:moveTo>
                  <a:lnTo>
                    <a:pt x="226" y="49"/>
                  </a:lnTo>
                  <a:cubicBezTo>
                    <a:pt x="195" y="48"/>
                    <a:pt x="156" y="47"/>
                    <a:pt x="122" y="47"/>
                  </a:cubicBezTo>
                  <a:cubicBezTo>
                    <a:pt x="72" y="47"/>
                    <a:pt x="53" y="49"/>
                    <a:pt x="53" y="97"/>
                  </a:cubicBezTo>
                  <a:cubicBezTo>
                    <a:pt x="53" y="135"/>
                    <a:pt x="67" y="145"/>
                    <a:pt x="97" y="152"/>
                  </a:cubicBezTo>
                  <a:lnTo>
                    <a:pt x="169" y="172"/>
                  </a:lnTo>
                  <a:cubicBezTo>
                    <a:pt x="225" y="188"/>
                    <a:pt x="243" y="221"/>
                    <a:pt x="243" y="276"/>
                  </a:cubicBezTo>
                  <a:cubicBezTo>
                    <a:pt x="243" y="359"/>
                    <a:pt x="206" y="375"/>
                    <a:pt x="119" y="375"/>
                  </a:cubicBezTo>
                  <a:cubicBezTo>
                    <a:pt x="96" y="375"/>
                    <a:pt x="56" y="374"/>
                    <a:pt x="5" y="365"/>
                  </a:cubicBezTo>
                  <a:lnTo>
                    <a:pt x="9" y="326"/>
                  </a:lnTo>
                  <a:cubicBezTo>
                    <a:pt x="75" y="328"/>
                    <a:pt x="93" y="329"/>
                    <a:pt x="120" y="329"/>
                  </a:cubicBezTo>
                  <a:cubicBezTo>
                    <a:pt x="173" y="328"/>
                    <a:pt x="189" y="320"/>
                    <a:pt x="189" y="275"/>
                  </a:cubicBezTo>
                  <a:cubicBezTo>
                    <a:pt x="189" y="236"/>
                    <a:pt x="175" y="227"/>
                    <a:pt x="146" y="219"/>
                  </a:cubicBezTo>
                  <a:lnTo>
                    <a:pt x="72" y="199"/>
                  </a:lnTo>
                  <a:cubicBezTo>
                    <a:pt x="19" y="184"/>
                    <a:pt x="0" y="151"/>
                    <a:pt x="0" y="96"/>
                  </a:cubicBezTo>
                  <a:cubicBezTo>
                    <a:pt x="0" y="12"/>
                    <a:pt x="38" y="0"/>
                    <a:pt x="120" y="0"/>
                  </a:cubicBezTo>
                  <a:cubicBezTo>
                    <a:pt x="154" y="0"/>
                    <a:pt x="192" y="2"/>
                    <a:pt x="229" y="11"/>
                  </a:cubicBez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6" name="Rectangle 19"/>
            <p:cNvSpPr>
              <a:spLocks noChangeArrowheads="1"/>
            </p:cNvSpPr>
            <p:nvPr userDrawn="1"/>
          </p:nvSpPr>
          <p:spPr bwMode="auto">
            <a:xfrm>
              <a:off x="7834312" y="695058"/>
              <a:ext cx="19050" cy="128587"/>
            </a:xfrm>
            <a:prstGeom prst="rect">
              <a:avLst/>
            </a:pr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7" name="Freeform 20"/>
            <p:cNvSpPr>
              <a:spLocks/>
            </p:cNvSpPr>
            <p:nvPr userDrawn="1"/>
          </p:nvSpPr>
          <p:spPr bwMode="auto">
            <a:xfrm>
              <a:off x="7872413" y="695058"/>
              <a:ext cx="101600" cy="128587"/>
            </a:xfrm>
            <a:custGeom>
              <a:avLst/>
              <a:gdLst>
                <a:gd name="T0" fmla="*/ 168 w 283"/>
                <a:gd name="T1" fmla="*/ 47 h 363"/>
                <a:gd name="T2" fmla="*/ 168 w 283"/>
                <a:gd name="T3" fmla="*/ 363 h 363"/>
                <a:gd name="T4" fmla="*/ 114 w 283"/>
                <a:gd name="T5" fmla="*/ 363 h 363"/>
                <a:gd name="T6" fmla="*/ 114 w 283"/>
                <a:gd name="T7" fmla="*/ 47 h 363"/>
                <a:gd name="T8" fmla="*/ 0 w 283"/>
                <a:gd name="T9" fmla="*/ 47 h 363"/>
                <a:gd name="T10" fmla="*/ 0 w 283"/>
                <a:gd name="T11" fmla="*/ 0 h 363"/>
                <a:gd name="T12" fmla="*/ 283 w 283"/>
                <a:gd name="T13" fmla="*/ 0 h 363"/>
                <a:gd name="T14" fmla="*/ 283 w 283"/>
                <a:gd name="T15" fmla="*/ 47 h 363"/>
                <a:gd name="T16" fmla="*/ 168 w 283"/>
                <a:gd name="T17" fmla="*/ 47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3" h="363">
                  <a:moveTo>
                    <a:pt x="168" y="47"/>
                  </a:moveTo>
                  <a:lnTo>
                    <a:pt x="168" y="363"/>
                  </a:lnTo>
                  <a:lnTo>
                    <a:pt x="114" y="363"/>
                  </a:lnTo>
                  <a:lnTo>
                    <a:pt x="114" y="47"/>
                  </a:lnTo>
                  <a:lnTo>
                    <a:pt x="0" y="47"/>
                  </a:lnTo>
                  <a:lnTo>
                    <a:pt x="0" y="0"/>
                  </a:lnTo>
                  <a:lnTo>
                    <a:pt x="283" y="0"/>
                  </a:lnTo>
                  <a:lnTo>
                    <a:pt x="283" y="47"/>
                  </a:lnTo>
                  <a:lnTo>
                    <a:pt x="168" y="47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8" name="Freeform 21"/>
            <p:cNvSpPr>
              <a:spLocks noEditPoints="1"/>
            </p:cNvSpPr>
            <p:nvPr userDrawn="1"/>
          </p:nvSpPr>
          <p:spPr bwMode="auto">
            <a:xfrm>
              <a:off x="7969250" y="660133"/>
              <a:ext cx="114299" cy="163512"/>
            </a:xfrm>
            <a:custGeom>
              <a:avLst/>
              <a:gdLst>
                <a:gd name="T0" fmla="*/ 199 w 321"/>
                <a:gd name="T1" fmla="*/ 57 h 459"/>
                <a:gd name="T2" fmla="*/ 185 w 321"/>
                <a:gd name="T3" fmla="*/ 43 h 459"/>
                <a:gd name="T4" fmla="*/ 185 w 321"/>
                <a:gd name="T5" fmla="*/ 14 h 459"/>
                <a:gd name="T6" fmla="*/ 199 w 321"/>
                <a:gd name="T7" fmla="*/ 0 h 459"/>
                <a:gd name="T8" fmla="*/ 215 w 321"/>
                <a:gd name="T9" fmla="*/ 0 h 459"/>
                <a:gd name="T10" fmla="*/ 230 w 321"/>
                <a:gd name="T11" fmla="*/ 14 h 459"/>
                <a:gd name="T12" fmla="*/ 230 w 321"/>
                <a:gd name="T13" fmla="*/ 43 h 459"/>
                <a:gd name="T14" fmla="*/ 215 w 321"/>
                <a:gd name="T15" fmla="*/ 57 h 459"/>
                <a:gd name="T16" fmla="*/ 199 w 321"/>
                <a:gd name="T17" fmla="*/ 57 h 459"/>
                <a:gd name="T18" fmla="*/ 176 w 321"/>
                <a:gd name="T19" fmla="*/ 166 h 459"/>
                <a:gd name="T20" fmla="*/ 167 w 321"/>
                <a:gd name="T21" fmla="*/ 137 h 459"/>
                <a:gd name="T22" fmla="*/ 153 w 321"/>
                <a:gd name="T23" fmla="*/ 137 h 459"/>
                <a:gd name="T24" fmla="*/ 144 w 321"/>
                <a:gd name="T25" fmla="*/ 166 h 459"/>
                <a:gd name="T26" fmla="*/ 102 w 321"/>
                <a:gd name="T27" fmla="*/ 304 h 459"/>
                <a:gd name="T28" fmla="*/ 218 w 321"/>
                <a:gd name="T29" fmla="*/ 304 h 459"/>
                <a:gd name="T30" fmla="*/ 176 w 321"/>
                <a:gd name="T31" fmla="*/ 166 h 459"/>
                <a:gd name="T32" fmla="*/ 105 w 321"/>
                <a:gd name="T33" fmla="*/ 57 h 459"/>
                <a:gd name="T34" fmla="*/ 92 w 321"/>
                <a:gd name="T35" fmla="*/ 43 h 459"/>
                <a:gd name="T36" fmla="*/ 92 w 321"/>
                <a:gd name="T37" fmla="*/ 14 h 459"/>
                <a:gd name="T38" fmla="*/ 105 w 321"/>
                <a:gd name="T39" fmla="*/ 0 h 459"/>
                <a:gd name="T40" fmla="*/ 122 w 321"/>
                <a:gd name="T41" fmla="*/ 0 h 459"/>
                <a:gd name="T42" fmla="*/ 136 w 321"/>
                <a:gd name="T43" fmla="*/ 14 h 459"/>
                <a:gd name="T44" fmla="*/ 136 w 321"/>
                <a:gd name="T45" fmla="*/ 43 h 459"/>
                <a:gd name="T46" fmla="*/ 122 w 321"/>
                <a:gd name="T47" fmla="*/ 57 h 459"/>
                <a:gd name="T48" fmla="*/ 105 w 321"/>
                <a:gd name="T49" fmla="*/ 57 h 459"/>
                <a:gd name="T50" fmla="*/ 88 w 321"/>
                <a:gd name="T51" fmla="*/ 350 h 459"/>
                <a:gd name="T52" fmla="*/ 54 w 321"/>
                <a:gd name="T53" fmla="*/ 459 h 459"/>
                <a:gd name="T54" fmla="*/ 0 w 321"/>
                <a:gd name="T55" fmla="*/ 459 h 459"/>
                <a:gd name="T56" fmla="*/ 114 w 321"/>
                <a:gd name="T57" fmla="*/ 110 h 459"/>
                <a:gd name="T58" fmla="*/ 133 w 321"/>
                <a:gd name="T59" fmla="*/ 96 h 459"/>
                <a:gd name="T60" fmla="*/ 187 w 321"/>
                <a:gd name="T61" fmla="*/ 96 h 459"/>
                <a:gd name="T62" fmla="*/ 206 w 321"/>
                <a:gd name="T63" fmla="*/ 110 h 459"/>
                <a:gd name="T64" fmla="*/ 321 w 321"/>
                <a:gd name="T65" fmla="*/ 459 h 459"/>
                <a:gd name="T66" fmla="*/ 266 w 321"/>
                <a:gd name="T67" fmla="*/ 459 h 459"/>
                <a:gd name="T68" fmla="*/ 233 w 321"/>
                <a:gd name="T69" fmla="*/ 350 h 459"/>
                <a:gd name="T70" fmla="*/ 88 w 321"/>
                <a:gd name="T71" fmla="*/ 350 h 4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21" h="459">
                  <a:moveTo>
                    <a:pt x="199" y="57"/>
                  </a:moveTo>
                  <a:cubicBezTo>
                    <a:pt x="189" y="57"/>
                    <a:pt x="185" y="53"/>
                    <a:pt x="185" y="43"/>
                  </a:cubicBezTo>
                  <a:lnTo>
                    <a:pt x="185" y="14"/>
                  </a:lnTo>
                  <a:cubicBezTo>
                    <a:pt x="185" y="6"/>
                    <a:pt x="189" y="0"/>
                    <a:pt x="199" y="0"/>
                  </a:cubicBezTo>
                  <a:lnTo>
                    <a:pt x="215" y="0"/>
                  </a:lnTo>
                  <a:cubicBezTo>
                    <a:pt x="224" y="0"/>
                    <a:pt x="230" y="6"/>
                    <a:pt x="230" y="14"/>
                  </a:cubicBezTo>
                  <a:lnTo>
                    <a:pt x="230" y="43"/>
                  </a:lnTo>
                  <a:cubicBezTo>
                    <a:pt x="230" y="53"/>
                    <a:pt x="224" y="57"/>
                    <a:pt x="215" y="57"/>
                  </a:cubicBezTo>
                  <a:lnTo>
                    <a:pt x="199" y="57"/>
                  </a:lnTo>
                  <a:close/>
                  <a:moveTo>
                    <a:pt x="176" y="166"/>
                  </a:moveTo>
                  <a:cubicBezTo>
                    <a:pt x="173" y="157"/>
                    <a:pt x="170" y="146"/>
                    <a:pt x="167" y="137"/>
                  </a:cubicBezTo>
                  <a:lnTo>
                    <a:pt x="153" y="137"/>
                  </a:lnTo>
                  <a:cubicBezTo>
                    <a:pt x="150" y="146"/>
                    <a:pt x="147" y="157"/>
                    <a:pt x="144" y="166"/>
                  </a:cubicBezTo>
                  <a:lnTo>
                    <a:pt x="102" y="304"/>
                  </a:lnTo>
                  <a:lnTo>
                    <a:pt x="218" y="304"/>
                  </a:lnTo>
                  <a:lnTo>
                    <a:pt x="176" y="166"/>
                  </a:lnTo>
                  <a:close/>
                  <a:moveTo>
                    <a:pt x="105" y="57"/>
                  </a:moveTo>
                  <a:cubicBezTo>
                    <a:pt x="96" y="57"/>
                    <a:pt x="92" y="53"/>
                    <a:pt x="92" y="43"/>
                  </a:cubicBezTo>
                  <a:lnTo>
                    <a:pt x="92" y="14"/>
                  </a:lnTo>
                  <a:cubicBezTo>
                    <a:pt x="92" y="6"/>
                    <a:pt x="96" y="0"/>
                    <a:pt x="105" y="0"/>
                  </a:cubicBezTo>
                  <a:lnTo>
                    <a:pt x="122" y="0"/>
                  </a:lnTo>
                  <a:cubicBezTo>
                    <a:pt x="132" y="0"/>
                    <a:pt x="136" y="6"/>
                    <a:pt x="136" y="14"/>
                  </a:cubicBezTo>
                  <a:lnTo>
                    <a:pt x="136" y="43"/>
                  </a:lnTo>
                  <a:cubicBezTo>
                    <a:pt x="136" y="53"/>
                    <a:pt x="132" y="57"/>
                    <a:pt x="122" y="57"/>
                  </a:cubicBezTo>
                  <a:lnTo>
                    <a:pt x="105" y="57"/>
                  </a:lnTo>
                  <a:close/>
                  <a:moveTo>
                    <a:pt x="88" y="350"/>
                  </a:moveTo>
                  <a:lnTo>
                    <a:pt x="54" y="459"/>
                  </a:lnTo>
                  <a:lnTo>
                    <a:pt x="0" y="459"/>
                  </a:lnTo>
                  <a:lnTo>
                    <a:pt x="114" y="110"/>
                  </a:lnTo>
                  <a:cubicBezTo>
                    <a:pt x="116" y="102"/>
                    <a:pt x="124" y="96"/>
                    <a:pt x="133" y="96"/>
                  </a:cubicBezTo>
                  <a:lnTo>
                    <a:pt x="187" y="96"/>
                  </a:lnTo>
                  <a:cubicBezTo>
                    <a:pt x="196" y="96"/>
                    <a:pt x="204" y="102"/>
                    <a:pt x="206" y="110"/>
                  </a:cubicBezTo>
                  <a:lnTo>
                    <a:pt x="321" y="459"/>
                  </a:lnTo>
                  <a:lnTo>
                    <a:pt x="266" y="459"/>
                  </a:lnTo>
                  <a:lnTo>
                    <a:pt x="233" y="350"/>
                  </a:lnTo>
                  <a:lnTo>
                    <a:pt x="88" y="350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9" name="Freeform 22"/>
            <p:cNvSpPr>
              <a:spLocks/>
            </p:cNvSpPr>
            <p:nvPr userDrawn="1"/>
          </p:nvSpPr>
          <p:spPr bwMode="auto">
            <a:xfrm>
              <a:off x="8078788" y="695058"/>
              <a:ext cx="100012" cy="128587"/>
            </a:xfrm>
            <a:custGeom>
              <a:avLst/>
              <a:gdLst>
                <a:gd name="T0" fmla="*/ 167 w 282"/>
                <a:gd name="T1" fmla="*/ 47 h 363"/>
                <a:gd name="T2" fmla="*/ 167 w 282"/>
                <a:gd name="T3" fmla="*/ 363 h 363"/>
                <a:gd name="T4" fmla="*/ 114 w 282"/>
                <a:gd name="T5" fmla="*/ 363 h 363"/>
                <a:gd name="T6" fmla="*/ 114 w 282"/>
                <a:gd name="T7" fmla="*/ 47 h 363"/>
                <a:gd name="T8" fmla="*/ 0 w 282"/>
                <a:gd name="T9" fmla="*/ 47 h 363"/>
                <a:gd name="T10" fmla="*/ 0 w 282"/>
                <a:gd name="T11" fmla="*/ 0 h 363"/>
                <a:gd name="T12" fmla="*/ 282 w 282"/>
                <a:gd name="T13" fmla="*/ 0 h 363"/>
                <a:gd name="T14" fmla="*/ 282 w 282"/>
                <a:gd name="T15" fmla="*/ 47 h 363"/>
                <a:gd name="T16" fmla="*/ 167 w 282"/>
                <a:gd name="T17" fmla="*/ 47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2" h="363">
                  <a:moveTo>
                    <a:pt x="167" y="47"/>
                  </a:moveTo>
                  <a:lnTo>
                    <a:pt x="167" y="363"/>
                  </a:lnTo>
                  <a:lnTo>
                    <a:pt x="114" y="363"/>
                  </a:lnTo>
                  <a:lnTo>
                    <a:pt x="114" y="47"/>
                  </a:lnTo>
                  <a:lnTo>
                    <a:pt x="0" y="47"/>
                  </a:lnTo>
                  <a:lnTo>
                    <a:pt x="0" y="0"/>
                  </a:lnTo>
                  <a:lnTo>
                    <a:pt x="282" y="0"/>
                  </a:lnTo>
                  <a:lnTo>
                    <a:pt x="282" y="47"/>
                  </a:lnTo>
                  <a:lnTo>
                    <a:pt x="167" y="47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</p:spTree>
    <p:extLst>
      <p:ext uri="{BB962C8B-B14F-4D97-AF65-F5344CB8AC3E}">
        <p14:creationId xmlns="" xmlns:p14="http://schemas.microsoft.com/office/powerpoint/2010/main" val="728914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327899" y="1733344"/>
            <a:ext cx="4746370" cy="4693745"/>
          </a:xfrm>
        </p:spPr>
        <p:txBody>
          <a:bodyPr/>
          <a:lstStyle>
            <a:lvl1pPr>
              <a:defRPr sz="2000">
                <a:latin typeface="+mj-lt"/>
              </a:defRPr>
            </a:lvl1pPr>
            <a:lvl2pPr>
              <a:defRPr sz="2000">
                <a:latin typeface="+mj-lt"/>
              </a:defRPr>
            </a:lvl2pPr>
            <a:lvl3pPr>
              <a:defRPr sz="2000">
                <a:latin typeface="+mj-lt"/>
              </a:defRPr>
            </a:lvl3pPr>
            <a:lvl4pPr>
              <a:defRPr sz="2000">
                <a:latin typeface="+mj-lt"/>
              </a:defRPr>
            </a:lvl4pPr>
            <a:lvl5pPr>
              <a:defRPr sz="2000">
                <a:latin typeface="+mj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5401643" y="1734918"/>
            <a:ext cx="4746370" cy="4692169"/>
          </a:xfrm>
        </p:spPr>
        <p:txBody>
          <a:bodyPr/>
          <a:lstStyle>
            <a:lvl1pPr>
              <a:defRPr sz="2000">
                <a:latin typeface="+mj-lt"/>
              </a:defRPr>
            </a:lvl1pPr>
            <a:lvl2pPr>
              <a:defRPr sz="2000">
                <a:latin typeface="+mj-lt"/>
              </a:defRPr>
            </a:lvl2pPr>
            <a:lvl3pPr>
              <a:defRPr sz="2000">
                <a:latin typeface="+mj-lt"/>
              </a:defRPr>
            </a:lvl3pPr>
            <a:lvl4pPr>
              <a:defRPr sz="2000">
                <a:latin typeface="+mj-lt"/>
              </a:defRPr>
            </a:lvl4pPr>
            <a:lvl5pPr>
              <a:defRPr sz="2000">
                <a:latin typeface="+mj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30. Mai 2022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Matthias Wübbeling - Vorlesung Netzwerksicherheit - SoSe 2022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C8823F5-8E29-49DE-81F2-1D29AACB419A}" type="slidenum">
              <a:rPr lang="de-DE" altLang="x-none" smtClean="0"/>
              <a:pPr>
                <a:defRPr/>
              </a:pPr>
              <a:t>‹Nr.›</a:t>
            </a:fld>
            <a:endParaRPr lang="de-DE" altLang="x-none" dirty="0">
              <a:latin typeface="+mn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9825385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7899" y="1734465"/>
            <a:ext cx="4746370" cy="612024"/>
          </a:xfrm>
        </p:spPr>
        <p:txBody>
          <a:bodyPr wrap="none" anchor="ctr" anchorCtr="0"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200" b="0" cap="all" baseline="0">
                <a:latin typeface="+mj-lt"/>
              </a:defRPr>
            </a:lvl1pPr>
            <a:lvl2pPr marL="509021" indent="0">
              <a:buNone/>
              <a:defRPr sz="2200" b="1"/>
            </a:lvl2pPr>
            <a:lvl3pPr marL="1018044" indent="0">
              <a:buNone/>
              <a:defRPr sz="2000" b="1"/>
            </a:lvl3pPr>
            <a:lvl4pPr marL="1527065" indent="0">
              <a:buNone/>
              <a:defRPr sz="1900" b="1"/>
            </a:lvl4pPr>
            <a:lvl5pPr marL="2036087" indent="0">
              <a:buNone/>
              <a:defRPr sz="1900" b="1"/>
            </a:lvl5pPr>
            <a:lvl6pPr marL="2545110" indent="0">
              <a:buNone/>
              <a:defRPr sz="1900" b="1"/>
            </a:lvl6pPr>
            <a:lvl7pPr marL="3054131" indent="0">
              <a:buNone/>
              <a:defRPr sz="1900" b="1"/>
            </a:lvl7pPr>
            <a:lvl8pPr marL="3563150" indent="0">
              <a:buNone/>
              <a:defRPr sz="1900" b="1"/>
            </a:lvl8pPr>
            <a:lvl9pPr marL="4072175" indent="0">
              <a:buNone/>
              <a:defRPr sz="1900" b="1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327094" y="2549847"/>
            <a:ext cx="4747179" cy="3877239"/>
          </a:xfrm>
        </p:spPr>
        <p:txBody>
          <a:bodyPr/>
          <a:lstStyle>
            <a:lvl1pPr>
              <a:defRPr sz="2000">
                <a:latin typeface="+mj-lt"/>
              </a:defRPr>
            </a:lvl1pPr>
            <a:lvl2pPr>
              <a:defRPr sz="2000">
                <a:latin typeface="+mj-lt"/>
              </a:defRPr>
            </a:lvl2pPr>
            <a:lvl3pPr>
              <a:defRPr sz="2000">
                <a:latin typeface="+mj-lt"/>
              </a:defRPr>
            </a:lvl3pPr>
            <a:lvl4pPr>
              <a:defRPr sz="2000">
                <a:latin typeface="+mj-lt"/>
              </a:defRPr>
            </a:lvl4pPr>
            <a:lvl5pPr>
              <a:defRPr sz="2000">
                <a:latin typeface="+mj-lt"/>
              </a:defRPr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5401364" y="1734465"/>
            <a:ext cx="4747181" cy="612024"/>
          </a:xfrm>
        </p:spPr>
        <p:txBody>
          <a:bodyPr wrap="none" anchor="ctr" anchorCtr="0"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200" b="0" cap="all" baseline="0">
                <a:latin typeface="+mj-lt"/>
              </a:defRPr>
            </a:lvl1pPr>
            <a:lvl2pPr marL="509021" indent="0">
              <a:buNone/>
              <a:defRPr sz="2200" b="1"/>
            </a:lvl2pPr>
            <a:lvl3pPr marL="1018044" indent="0">
              <a:buNone/>
              <a:defRPr sz="2000" b="1"/>
            </a:lvl3pPr>
            <a:lvl4pPr marL="1527065" indent="0">
              <a:buNone/>
              <a:defRPr sz="1900" b="1"/>
            </a:lvl4pPr>
            <a:lvl5pPr marL="2036087" indent="0">
              <a:buNone/>
              <a:defRPr sz="1900" b="1"/>
            </a:lvl5pPr>
            <a:lvl6pPr marL="2545110" indent="0">
              <a:buNone/>
              <a:defRPr sz="1900" b="1"/>
            </a:lvl6pPr>
            <a:lvl7pPr marL="3054131" indent="0">
              <a:buNone/>
              <a:defRPr sz="1900" b="1"/>
            </a:lvl7pPr>
            <a:lvl8pPr marL="3563150" indent="0">
              <a:buNone/>
              <a:defRPr sz="1900" b="1"/>
            </a:lvl8pPr>
            <a:lvl9pPr marL="4072175" indent="0">
              <a:buNone/>
              <a:defRPr sz="1900" b="1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5402170" y="2550948"/>
            <a:ext cx="4746370" cy="3876140"/>
          </a:xfrm>
        </p:spPr>
        <p:txBody>
          <a:bodyPr/>
          <a:lstStyle>
            <a:lvl1pPr>
              <a:defRPr sz="2000">
                <a:latin typeface="+mj-lt"/>
              </a:defRPr>
            </a:lvl1pPr>
            <a:lvl2pPr>
              <a:defRPr sz="2000">
                <a:latin typeface="+mj-lt"/>
              </a:defRPr>
            </a:lvl2pPr>
            <a:lvl3pPr>
              <a:defRPr sz="2000">
                <a:latin typeface="+mj-lt"/>
              </a:defRPr>
            </a:lvl3pPr>
            <a:lvl4pPr>
              <a:defRPr sz="2000">
                <a:latin typeface="+mj-lt"/>
              </a:defRPr>
            </a:lvl4pPr>
            <a:lvl5pPr>
              <a:defRPr sz="2000">
                <a:latin typeface="+mj-lt"/>
              </a:defRPr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30. Mai 2022</a:t>
            </a:r>
            <a:endParaRPr lang="en-US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2022</a:t>
            </a:r>
            <a:endParaRPr lang="de-DE" altLang="x-non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8439A28-92C3-458A-B0BC-7B591D599BB6}" type="slidenum">
              <a:rPr lang="de-DE" altLang="x-none" smtClean="0"/>
              <a:pPr>
                <a:defRPr/>
              </a:pPr>
              <a:t>‹Nr.›</a:t>
            </a:fld>
            <a:endParaRPr lang="de-DE" altLang="x-none" dirty="0">
              <a:latin typeface="+mn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6014484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el, Text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half" idx="1"/>
          </p:nvPr>
        </p:nvSpPr>
        <p:spPr>
          <a:xfrm>
            <a:off x="327372" y="1733344"/>
            <a:ext cx="2127683" cy="4693745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468"/>
              </a:spcAft>
              <a:buNone/>
              <a:defRPr sz="1400">
                <a:latin typeface="+mj-lt"/>
              </a:defRPr>
            </a:lvl1pPr>
            <a:lvl2pPr marL="240484" indent="0">
              <a:buFont typeface="Arial" panose="020B0604020202020204" pitchFamily="34" charset="0"/>
              <a:buNone/>
              <a:defRPr sz="1600"/>
            </a:lvl2pPr>
            <a:lvl3pPr marL="480965" indent="0">
              <a:buNone/>
              <a:defRPr sz="1600"/>
            </a:lvl3pPr>
            <a:lvl4pPr marL="721446" indent="0">
              <a:buNone/>
              <a:defRPr sz="1600"/>
            </a:lvl4pPr>
            <a:lvl5pPr marL="961931" indent="0">
              <a:buNone/>
              <a:defRPr sz="1600"/>
            </a:lvl5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2782664" y="1733344"/>
            <a:ext cx="7365876" cy="469374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 smtClean="0"/>
              <a:t> 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30. Mai 2022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2022</a:t>
            </a:r>
            <a:endParaRPr lang="de-DE" altLang="x-non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8439A28-92C3-458A-B0BC-7B591D599BB6}" type="slidenum">
              <a:rPr lang="de-DE" altLang="x-none" smtClean="0"/>
              <a:pPr>
                <a:defRPr/>
              </a:pPr>
              <a:t>‹Nr.›</a:t>
            </a:fld>
            <a:endParaRPr lang="de-DE" altLang="x-none" dirty="0">
              <a:latin typeface="+mn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41265636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preserve="1">
  <p:cSld name="Titel und Text über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half" idx="1"/>
          </p:nvPr>
        </p:nvSpPr>
        <p:spPr>
          <a:xfrm>
            <a:off x="327378" y="1734397"/>
            <a:ext cx="9820077" cy="1224566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468"/>
              </a:spcAft>
              <a:buNone/>
              <a:defRPr sz="1400">
                <a:latin typeface="+mj-lt"/>
              </a:defRPr>
            </a:lvl1pPr>
            <a:lvl2pPr marL="240484" indent="0">
              <a:buNone/>
              <a:defRPr sz="1600"/>
            </a:lvl2pPr>
            <a:lvl3pPr marL="480965" indent="0">
              <a:buNone/>
              <a:defRPr sz="1600"/>
            </a:lvl3pPr>
            <a:lvl4pPr marL="721446" indent="0">
              <a:buNone/>
              <a:defRPr sz="1600"/>
            </a:lvl4pPr>
            <a:lvl5pPr marL="961931" indent="0">
              <a:buNone/>
              <a:defRPr sz="1600"/>
            </a:lvl5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328468" y="3366228"/>
            <a:ext cx="9820077" cy="3060858"/>
          </a:xfrm>
        </p:spPr>
        <p:txBody>
          <a:bodyPr/>
          <a:lstStyle>
            <a:lvl1pPr marL="0" indent="0">
              <a:buNone/>
              <a:defRPr/>
            </a:lvl1pPr>
            <a:lvl2pPr marL="240484" indent="0">
              <a:buNone/>
              <a:defRPr/>
            </a:lvl2pPr>
            <a:lvl3pPr marL="480965" indent="0">
              <a:buNone/>
              <a:defRPr/>
            </a:lvl3pPr>
            <a:lvl4pPr marL="721446" indent="0">
              <a:buNone/>
              <a:defRPr/>
            </a:lvl4pPr>
            <a:lvl5pPr marL="961931" indent="0">
              <a:buNone/>
              <a:defRPr/>
            </a:lvl5pPr>
          </a:lstStyle>
          <a:p>
            <a:pPr lvl="0"/>
            <a:r>
              <a:rPr lang="de-DE" dirty="0" smtClean="0"/>
              <a:t> 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30. Mai 2022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2022</a:t>
            </a:r>
            <a:endParaRPr lang="de-DE" altLang="x-non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8439A28-92C3-458A-B0BC-7B591D599BB6}" type="slidenum">
              <a:rPr lang="de-DE" altLang="x-none" smtClean="0"/>
              <a:pPr>
                <a:defRPr/>
              </a:pPr>
              <a:t>‹Nr.›</a:t>
            </a:fld>
            <a:endParaRPr lang="de-DE" altLang="x-none" dirty="0">
              <a:latin typeface="+mn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1160591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el und Inhalt üb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7378" y="1734397"/>
            <a:ext cx="9820077" cy="3060110"/>
          </a:xfrm>
        </p:spPr>
        <p:txBody>
          <a:bodyPr/>
          <a:lstStyle>
            <a:lvl1pPr marL="0" indent="0">
              <a:buNone/>
              <a:defRPr sz="1600"/>
            </a:lvl1pPr>
            <a:lvl2pPr marL="240484" indent="0">
              <a:buNone/>
              <a:defRPr sz="1600"/>
            </a:lvl2pPr>
            <a:lvl3pPr marL="480965" indent="0">
              <a:buNone/>
              <a:defRPr sz="1600"/>
            </a:lvl3pPr>
            <a:lvl4pPr marL="721446" indent="0">
              <a:buNone/>
              <a:defRPr sz="1600"/>
            </a:lvl4pPr>
            <a:lvl5pPr marL="961931" indent="0">
              <a:buNone/>
              <a:defRPr sz="1600"/>
            </a:lvl5pPr>
          </a:lstStyle>
          <a:p>
            <a:pPr lvl="0"/>
            <a:r>
              <a:rPr lang="de-DE" dirty="0" smtClean="0"/>
              <a:t> 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327378" y="5203044"/>
            <a:ext cx="9820077" cy="1224044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468"/>
              </a:spcAft>
              <a:buNone/>
              <a:defRPr sz="1400">
                <a:latin typeface="+mj-lt"/>
              </a:defRPr>
            </a:lvl1pPr>
            <a:lvl2pPr marL="240484" indent="0">
              <a:buNone/>
              <a:defRPr sz="1600"/>
            </a:lvl2pPr>
            <a:lvl3pPr marL="480965" indent="0">
              <a:buNone/>
              <a:defRPr sz="1600"/>
            </a:lvl3pPr>
            <a:lvl4pPr marL="721446" indent="0">
              <a:buNone/>
              <a:defRPr sz="1600"/>
            </a:lvl4pPr>
            <a:lvl5pPr marL="961931" indent="0">
              <a:buNone/>
              <a:defRPr sz="1600"/>
            </a:lvl5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30. Mai 2022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2022</a:t>
            </a:r>
            <a:endParaRPr lang="de-DE" altLang="x-non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8439A28-92C3-458A-B0BC-7B591D599BB6}" type="slidenum">
              <a:rPr lang="de-DE" altLang="x-none" smtClean="0"/>
              <a:pPr>
                <a:defRPr/>
              </a:pPr>
              <a:t>‹Nr.›</a:t>
            </a:fld>
            <a:endParaRPr lang="de-DE" altLang="x-none" dirty="0">
              <a:latin typeface="+mn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2598596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el, zwei Inhalte üb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quarter" idx="1" hasCustomPrompt="1"/>
          </p:nvPr>
        </p:nvSpPr>
        <p:spPr>
          <a:xfrm>
            <a:off x="327372" y="1734737"/>
            <a:ext cx="4746370" cy="3060110"/>
          </a:xfrm>
        </p:spPr>
        <p:txBody>
          <a:bodyPr/>
          <a:lstStyle>
            <a:lvl1pPr marL="0" indent="0">
              <a:buNone/>
              <a:defRPr/>
            </a:lvl1pPr>
            <a:lvl2pPr marL="240484" indent="0">
              <a:buNone/>
              <a:defRPr/>
            </a:lvl2pPr>
            <a:lvl3pPr marL="480965" indent="0">
              <a:buNone/>
              <a:defRPr/>
            </a:lvl3pPr>
            <a:lvl4pPr marL="721446" indent="0">
              <a:buNone/>
              <a:defRPr/>
            </a:lvl4pPr>
            <a:lvl5pPr marL="961931" indent="0">
              <a:buNone/>
              <a:defRPr/>
            </a:lvl5pPr>
          </a:lstStyle>
          <a:p>
            <a:pPr lvl="0"/>
            <a:r>
              <a:rPr lang="de-DE" dirty="0" smtClean="0"/>
              <a:t> 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2" hasCustomPrompt="1"/>
          </p:nvPr>
        </p:nvSpPr>
        <p:spPr>
          <a:xfrm>
            <a:off x="5402170" y="1734737"/>
            <a:ext cx="4746370" cy="3060110"/>
          </a:xfrm>
        </p:spPr>
        <p:txBody>
          <a:bodyPr/>
          <a:lstStyle>
            <a:lvl1pPr marL="0" indent="0">
              <a:buNone/>
              <a:defRPr/>
            </a:lvl1pPr>
            <a:lvl2pPr marL="240484" indent="0">
              <a:buNone/>
              <a:defRPr/>
            </a:lvl2pPr>
            <a:lvl3pPr marL="480965" indent="0">
              <a:buNone/>
              <a:defRPr/>
            </a:lvl3pPr>
            <a:lvl4pPr marL="721446" indent="0">
              <a:buNone/>
              <a:defRPr/>
            </a:lvl4pPr>
            <a:lvl5pPr marL="961931" indent="0">
              <a:buNone/>
              <a:defRPr/>
            </a:lvl5pPr>
          </a:lstStyle>
          <a:p>
            <a:pPr lvl="0"/>
            <a:r>
              <a:rPr lang="de-DE" dirty="0" smtClean="0"/>
              <a:t> 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half" idx="3"/>
          </p:nvPr>
        </p:nvSpPr>
        <p:spPr>
          <a:xfrm>
            <a:off x="327372" y="5203044"/>
            <a:ext cx="9822747" cy="1224044"/>
          </a:xfrm>
        </p:spPr>
        <p:txBody>
          <a:bodyPr/>
          <a:lstStyle>
            <a:lvl1pPr marL="0" indent="0">
              <a:spcAft>
                <a:spcPts val="468"/>
              </a:spcAft>
              <a:buNone/>
              <a:defRPr sz="1400">
                <a:latin typeface="+mj-lt"/>
              </a:defRPr>
            </a:lvl1pPr>
            <a:lvl2pPr marL="240484" indent="0">
              <a:spcAft>
                <a:spcPts val="468"/>
              </a:spcAft>
              <a:buNone/>
              <a:defRPr sz="1600"/>
            </a:lvl2pPr>
            <a:lvl3pPr marL="480965" indent="0">
              <a:spcAft>
                <a:spcPts val="468"/>
              </a:spcAft>
              <a:buNone/>
              <a:defRPr sz="1600"/>
            </a:lvl3pPr>
            <a:lvl4pPr marL="721446" indent="0">
              <a:spcAft>
                <a:spcPts val="468"/>
              </a:spcAft>
              <a:buNone/>
              <a:defRPr sz="1600"/>
            </a:lvl4pPr>
            <a:lvl5pPr marL="961931" indent="0">
              <a:spcAft>
                <a:spcPts val="468"/>
              </a:spcAft>
              <a:buNone/>
              <a:defRPr sz="1600"/>
            </a:lvl5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30. Mai 2022</a:t>
            </a:r>
            <a:endParaRPr lang="en-US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2022</a:t>
            </a:r>
            <a:endParaRPr lang="de-DE" altLang="x-none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8439A28-92C3-458A-B0BC-7B591D599BB6}" type="slidenum">
              <a:rPr lang="de-DE" altLang="x-none" smtClean="0"/>
              <a:pPr>
                <a:defRPr/>
              </a:pPr>
              <a:t>‹Nr.›</a:t>
            </a:fld>
            <a:endParaRPr lang="de-DE" altLang="x-none" dirty="0">
              <a:latin typeface="+mn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7446802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AFA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2783486" y="409325"/>
            <a:ext cx="7365057" cy="91701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7378" y="1734397"/>
            <a:ext cx="9820077" cy="469216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327373" y="6835149"/>
            <a:ext cx="982008" cy="408015"/>
          </a:xfrm>
          <a:prstGeom prst="rect">
            <a:avLst/>
          </a:prstGeom>
        </p:spPr>
        <p:txBody>
          <a:bodyPr vert="horz" wrap="none" lIns="0" tIns="0" rIns="0" bIns="0" rtlCol="0" anchor="ctr">
            <a:noAutofit/>
          </a:bodyPr>
          <a:lstStyle>
            <a:lvl1pPr algn="l">
              <a:defRPr sz="1100">
                <a:solidFill>
                  <a:schemeClr val="accent1"/>
                </a:solidFill>
              </a:defRPr>
            </a:lvl1pPr>
          </a:lstStyle>
          <a:p>
            <a:pPr>
              <a:defRPr/>
            </a:pPr>
            <a:r>
              <a:rPr lang="de-DE" smtClean="0"/>
              <a:t>30. Mai 2022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2373449" y="6835193"/>
            <a:ext cx="5728378" cy="408015"/>
          </a:xfrm>
          <a:prstGeom prst="rect">
            <a:avLst/>
          </a:prstGeom>
        </p:spPr>
        <p:txBody>
          <a:bodyPr vert="horz" wrap="none" lIns="0" tIns="0" rIns="0" bIns="0" rtlCol="0" anchor="ctr">
            <a:noAutofit/>
          </a:bodyPr>
          <a:lstStyle>
            <a:lvl1pPr algn="ctr">
              <a:defRPr sz="1100">
                <a:solidFill>
                  <a:schemeClr val="accent1"/>
                </a:solidFill>
              </a:defRPr>
            </a:lvl1pPr>
          </a:lstStyle>
          <a:p>
            <a:pPr>
              <a:defRPr/>
            </a:pPr>
            <a:r>
              <a:rPr lang="de-DE" altLang="x-none" smtClean="0"/>
              <a:t>Matthias Wübbeling - Vorlesung Netzwerksicherheit - SoSe 2022</a:t>
            </a:r>
            <a:endParaRPr lang="de-DE" altLang="x-non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9493873" y="6835149"/>
            <a:ext cx="654671" cy="408015"/>
          </a:xfrm>
          <a:prstGeom prst="rect">
            <a:avLst/>
          </a:prstGeom>
        </p:spPr>
        <p:txBody>
          <a:bodyPr vert="horz" wrap="none" lIns="0" tIns="0" rIns="0" bIns="0" rtlCol="0" anchor="ctr">
            <a:noAutofit/>
          </a:bodyPr>
          <a:lstStyle>
            <a:lvl1pPr algn="r">
              <a:defRPr sz="1100">
                <a:solidFill>
                  <a:schemeClr val="accent1"/>
                </a:solidFill>
              </a:defRPr>
            </a:lvl1pPr>
          </a:lstStyle>
          <a:p>
            <a:pPr>
              <a:defRPr/>
            </a:pPr>
            <a:fld id="{88439A28-92C3-458A-B0BC-7B591D599BB6}" type="slidenum">
              <a:rPr lang="de-DE" altLang="x-none" smtClean="0"/>
              <a:pPr>
                <a:defRPr/>
              </a:pPr>
              <a:t>‹Nr.›</a:t>
            </a:fld>
            <a:endParaRPr lang="de-DE" altLang="x-none" dirty="0">
              <a:latin typeface="+mn-lt"/>
            </a:endParaRPr>
          </a:p>
        </p:txBody>
      </p:sp>
      <p:grpSp>
        <p:nvGrpSpPr>
          <p:cNvPr id="7" name="Gruppieren 29"/>
          <p:cNvGrpSpPr>
            <a:grpSpLocks noChangeAspect="1"/>
          </p:cNvGrpSpPr>
          <p:nvPr/>
        </p:nvGrpSpPr>
        <p:grpSpPr>
          <a:xfrm>
            <a:off x="327374" y="408302"/>
            <a:ext cx="1916870" cy="918033"/>
            <a:chOff x="7081838" y="144463"/>
            <a:chExt cx="1871662" cy="719137"/>
          </a:xfrm>
        </p:grpSpPr>
        <p:sp>
          <p:nvSpPr>
            <p:cNvPr id="10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7081838" y="144463"/>
              <a:ext cx="1871662" cy="7191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" name="Freeform 5"/>
            <p:cNvSpPr>
              <a:spLocks/>
            </p:cNvSpPr>
            <p:nvPr userDrawn="1"/>
          </p:nvSpPr>
          <p:spPr bwMode="auto">
            <a:xfrm>
              <a:off x="8216900" y="144463"/>
              <a:ext cx="455612" cy="392112"/>
            </a:xfrm>
            <a:custGeom>
              <a:avLst/>
              <a:gdLst>
                <a:gd name="T0" fmla="*/ 944 w 1277"/>
                <a:gd name="T1" fmla="*/ 552 h 1104"/>
                <a:gd name="T2" fmla="*/ 1277 w 1277"/>
                <a:gd name="T3" fmla="*/ 0 h 1104"/>
                <a:gd name="T4" fmla="*/ 0 w 1277"/>
                <a:gd name="T5" fmla="*/ 0 h 1104"/>
                <a:gd name="T6" fmla="*/ 0 w 1277"/>
                <a:gd name="T7" fmla="*/ 1104 h 1104"/>
                <a:gd name="T8" fmla="*/ 944 w 1277"/>
                <a:gd name="T9" fmla="*/ 552 h 1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77" h="1104">
                  <a:moveTo>
                    <a:pt x="944" y="552"/>
                  </a:moveTo>
                  <a:cubicBezTo>
                    <a:pt x="1110" y="357"/>
                    <a:pt x="1203" y="197"/>
                    <a:pt x="1277" y="0"/>
                  </a:cubicBezTo>
                  <a:lnTo>
                    <a:pt x="0" y="0"/>
                  </a:lnTo>
                  <a:lnTo>
                    <a:pt x="0" y="1104"/>
                  </a:lnTo>
                  <a:cubicBezTo>
                    <a:pt x="253" y="1070"/>
                    <a:pt x="607" y="949"/>
                    <a:pt x="944" y="552"/>
                  </a:cubicBezTo>
                  <a:close/>
                </a:path>
              </a:pathLst>
            </a:custGeom>
            <a:solidFill>
              <a:srgbClr val="07529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3" name="Rectangle 6"/>
            <p:cNvSpPr>
              <a:spLocks noChangeArrowheads="1"/>
            </p:cNvSpPr>
            <p:nvPr userDrawn="1"/>
          </p:nvSpPr>
          <p:spPr bwMode="auto">
            <a:xfrm>
              <a:off x="8216900" y="654050"/>
              <a:ext cx="714375" cy="200025"/>
            </a:xfrm>
            <a:prstGeom prst="rect">
              <a:avLst/>
            </a:prstGeom>
            <a:solidFill>
              <a:srgbClr val="EAB90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4" name="Freeform 7"/>
            <p:cNvSpPr>
              <a:spLocks/>
            </p:cNvSpPr>
            <p:nvPr userDrawn="1"/>
          </p:nvSpPr>
          <p:spPr bwMode="auto">
            <a:xfrm>
              <a:off x="8216900" y="144463"/>
              <a:ext cx="714375" cy="477837"/>
            </a:xfrm>
            <a:custGeom>
              <a:avLst/>
              <a:gdLst>
                <a:gd name="T0" fmla="*/ 2000 w 2000"/>
                <a:gd name="T1" fmla="*/ 0 h 1349"/>
                <a:gd name="T2" fmla="*/ 1361 w 2000"/>
                <a:gd name="T3" fmla="*/ 0 h 1349"/>
                <a:gd name="T4" fmla="*/ 992 w 2000"/>
                <a:gd name="T5" fmla="*/ 627 h 1349"/>
                <a:gd name="T6" fmla="*/ 0 w 2000"/>
                <a:gd name="T7" fmla="*/ 1193 h 1349"/>
                <a:gd name="T8" fmla="*/ 0 w 2000"/>
                <a:gd name="T9" fmla="*/ 1349 h 1349"/>
                <a:gd name="T10" fmla="*/ 2000 w 2000"/>
                <a:gd name="T11" fmla="*/ 1349 h 1349"/>
                <a:gd name="T12" fmla="*/ 2000 w 2000"/>
                <a:gd name="T13" fmla="*/ 0 h 1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00" h="1349">
                  <a:moveTo>
                    <a:pt x="2000" y="0"/>
                  </a:moveTo>
                  <a:lnTo>
                    <a:pt x="1361" y="0"/>
                  </a:lnTo>
                  <a:cubicBezTo>
                    <a:pt x="1285" y="208"/>
                    <a:pt x="1168" y="419"/>
                    <a:pt x="992" y="627"/>
                  </a:cubicBezTo>
                  <a:cubicBezTo>
                    <a:pt x="644" y="1036"/>
                    <a:pt x="259" y="1159"/>
                    <a:pt x="0" y="1193"/>
                  </a:cubicBezTo>
                  <a:lnTo>
                    <a:pt x="0" y="1349"/>
                  </a:lnTo>
                  <a:lnTo>
                    <a:pt x="2000" y="1349"/>
                  </a:lnTo>
                  <a:lnTo>
                    <a:pt x="2000" y="0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5" name="Freeform 8"/>
            <p:cNvSpPr>
              <a:spLocks noEditPoints="1"/>
            </p:cNvSpPr>
            <p:nvPr userDrawn="1"/>
          </p:nvSpPr>
          <p:spPr bwMode="auto">
            <a:xfrm>
              <a:off x="8250238" y="690563"/>
              <a:ext cx="95250" cy="131762"/>
            </a:xfrm>
            <a:custGeom>
              <a:avLst/>
              <a:gdLst>
                <a:gd name="T0" fmla="*/ 134 w 264"/>
                <a:gd name="T1" fmla="*/ 318 h 371"/>
                <a:gd name="T2" fmla="*/ 198 w 264"/>
                <a:gd name="T3" fmla="*/ 265 h 371"/>
                <a:gd name="T4" fmla="*/ 132 w 264"/>
                <a:gd name="T5" fmla="*/ 203 h 371"/>
                <a:gd name="T6" fmla="*/ 65 w 264"/>
                <a:gd name="T7" fmla="*/ 203 h 371"/>
                <a:gd name="T8" fmla="*/ 65 w 264"/>
                <a:gd name="T9" fmla="*/ 318 h 371"/>
                <a:gd name="T10" fmla="*/ 134 w 264"/>
                <a:gd name="T11" fmla="*/ 318 h 371"/>
                <a:gd name="T12" fmla="*/ 65 w 264"/>
                <a:gd name="T13" fmla="*/ 53 h 371"/>
                <a:gd name="T14" fmla="*/ 65 w 264"/>
                <a:gd name="T15" fmla="*/ 155 h 371"/>
                <a:gd name="T16" fmla="*/ 131 w 264"/>
                <a:gd name="T17" fmla="*/ 155 h 371"/>
                <a:gd name="T18" fmla="*/ 190 w 264"/>
                <a:gd name="T19" fmla="*/ 103 h 371"/>
                <a:gd name="T20" fmla="*/ 126 w 264"/>
                <a:gd name="T21" fmla="*/ 53 h 371"/>
                <a:gd name="T22" fmla="*/ 65 w 264"/>
                <a:gd name="T23" fmla="*/ 53 h 371"/>
                <a:gd name="T24" fmla="*/ 191 w 264"/>
                <a:gd name="T25" fmla="*/ 180 h 371"/>
                <a:gd name="T26" fmla="*/ 264 w 264"/>
                <a:gd name="T27" fmla="*/ 277 h 371"/>
                <a:gd name="T28" fmla="*/ 145 w 264"/>
                <a:gd name="T29" fmla="*/ 371 h 371"/>
                <a:gd name="T30" fmla="*/ 0 w 264"/>
                <a:gd name="T31" fmla="*/ 367 h 371"/>
                <a:gd name="T32" fmla="*/ 0 w 264"/>
                <a:gd name="T33" fmla="*/ 4 h 371"/>
                <a:gd name="T34" fmla="*/ 129 w 264"/>
                <a:gd name="T35" fmla="*/ 0 h 371"/>
                <a:gd name="T36" fmla="*/ 253 w 264"/>
                <a:gd name="T37" fmla="*/ 95 h 371"/>
                <a:gd name="T38" fmla="*/ 191 w 264"/>
                <a:gd name="T39" fmla="*/ 178 h 371"/>
                <a:gd name="T40" fmla="*/ 191 w 264"/>
                <a:gd name="T41" fmla="*/ 180 h 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64" h="371">
                  <a:moveTo>
                    <a:pt x="134" y="318"/>
                  </a:moveTo>
                  <a:cubicBezTo>
                    <a:pt x="183" y="318"/>
                    <a:pt x="198" y="308"/>
                    <a:pt x="198" y="265"/>
                  </a:cubicBezTo>
                  <a:cubicBezTo>
                    <a:pt x="198" y="216"/>
                    <a:pt x="182" y="204"/>
                    <a:pt x="132" y="203"/>
                  </a:cubicBezTo>
                  <a:lnTo>
                    <a:pt x="65" y="203"/>
                  </a:lnTo>
                  <a:lnTo>
                    <a:pt x="65" y="318"/>
                  </a:lnTo>
                  <a:lnTo>
                    <a:pt x="134" y="318"/>
                  </a:lnTo>
                  <a:close/>
                  <a:moveTo>
                    <a:pt x="65" y="53"/>
                  </a:moveTo>
                  <a:lnTo>
                    <a:pt x="65" y="155"/>
                  </a:lnTo>
                  <a:lnTo>
                    <a:pt x="131" y="155"/>
                  </a:lnTo>
                  <a:cubicBezTo>
                    <a:pt x="175" y="155"/>
                    <a:pt x="190" y="145"/>
                    <a:pt x="190" y="103"/>
                  </a:cubicBezTo>
                  <a:cubicBezTo>
                    <a:pt x="190" y="63"/>
                    <a:pt x="174" y="53"/>
                    <a:pt x="126" y="53"/>
                  </a:cubicBezTo>
                  <a:lnTo>
                    <a:pt x="65" y="53"/>
                  </a:lnTo>
                  <a:close/>
                  <a:moveTo>
                    <a:pt x="191" y="180"/>
                  </a:moveTo>
                  <a:cubicBezTo>
                    <a:pt x="245" y="185"/>
                    <a:pt x="264" y="219"/>
                    <a:pt x="264" y="277"/>
                  </a:cubicBezTo>
                  <a:cubicBezTo>
                    <a:pt x="264" y="351"/>
                    <a:pt x="230" y="371"/>
                    <a:pt x="145" y="371"/>
                  </a:cubicBezTo>
                  <a:cubicBezTo>
                    <a:pt x="79" y="371"/>
                    <a:pt x="44" y="371"/>
                    <a:pt x="0" y="367"/>
                  </a:cubicBezTo>
                  <a:lnTo>
                    <a:pt x="0" y="4"/>
                  </a:lnTo>
                  <a:cubicBezTo>
                    <a:pt x="39" y="1"/>
                    <a:pt x="71" y="0"/>
                    <a:pt x="129" y="0"/>
                  </a:cubicBezTo>
                  <a:cubicBezTo>
                    <a:pt x="220" y="0"/>
                    <a:pt x="253" y="20"/>
                    <a:pt x="253" y="95"/>
                  </a:cubicBezTo>
                  <a:cubicBezTo>
                    <a:pt x="253" y="147"/>
                    <a:pt x="235" y="174"/>
                    <a:pt x="191" y="178"/>
                  </a:cubicBezTo>
                  <a:lnTo>
                    <a:pt x="191" y="18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6" name="Freeform 9"/>
            <p:cNvSpPr>
              <a:spLocks noEditPoints="1"/>
            </p:cNvSpPr>
            <p:nvPr userDrawn="1"/>
          </p:nvSpPr>
          <p:spPr bwMode="auto">
            <a:xfrm>
              <a:off x="8364538" y="688975"/>
              <a:ext cx="106362" cy="133350"/>
            </a:xfrm>
            <a:custGeom>
              <a:avLst/>
              <a:gdLst>
                <a:gd name="T0" fmla="*/ 69 w 299"/>
                <a:gd name="T1" fmla="*/ 188 h 376"/>
                <a:gd name="T2" fmla="*/ 149 w 299"/>
                <a:gd name="T3" fmla="*/ 320 h 376"/>
                <a:gd name="T4" fmla="*/ 230 w 299"/>
                <a:gd name="T5" fmla="*/ 188 h 376"/>
                <a:gd name="T6" fmla="*/ 149 w 299"/>
                <a:gd name="T7" fmla="*/ 56 h 376"/>
                <a:gd name="T8" fmla="*/ 69 w 299"/>
                <a:gd name="T9" fmla="*/ 188 h 376"/>
                <a:gd name="T10" fmla="*/ 299 w 299"/>
                <a:gd name="T11" fmla="*/ 188 h 376"/>
                <a:gd name="T12" fmla="*/ 149 w 299"/>
                <a:gd name="T13" fmla="*/ 376 h 376"/>
                <a:gd name="T14" fmla="*/ 0 w 299"/>
                <a:gd name="T15" fmla="*/ 188 h 376"/>
                <a:gd name="T16" fmla="*/ 149 w 299"/>
                <a:gd name="T17" fmla="*/ 0 h 376"/>
                <a:gd name="T18" fmla="*/ 299 w 299"/>
                <a:gd name="T19" fmla="*/ 188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9" h="376">
                  <a:moveTo>
                    <a:pt x="69" y="188"/>
                  </a:moveTo>
                  <a:cubicBezTo>
                    <a:pt x="69" y="289"/>
                    <a:pt x="88" y="320"/>
                    <a:pt x="149" y="320"/>
                  </a:cubicBezTo>
                  <a:cubicBezTo>
                    <a:pt x="211" y="320"/>
                    <a:pt x="230" y="289"/>
                    <a:pt x="230" y="188"/>
                  </a:cubicBezTo>
                  <a:cubicBezTo>
                    <a:pt x="230" y="87"/>
                    <a:pt x="211" y="56"/>
                    <a:pt x="149" y="56"/>
                  </a:cubicBezTo>
                  <a:cubicBezTo>
                    <a:pt x="88" y="56"/>
                    <a:pt x="69" y="87"/>
                    <a:pt x="69" y="188"/>
                  </a:cubicBezTo>
                  <a:close/>
                  <a:moveTo>
                    <a:pt x="299" y="188"/>
                  </a:moveTo>
                  <a:cubicBezTo>
                    <a:pt x="299" y="332"/>
                    <a:pt x="260" y="376"/>
                    <a:pt x="149" y="376"/>
                  </a:cubicBezTo>
                  <a:cubicBezTo>
                    <a:pt x="39" y="376"/>
                    <a:pt x="0" y="332"/>
                    <a:pt x="0" y="188"/>
                  </a:cubicBezTo>
                  <a:cubicBezTo>
                    <a:pt x="0" y="44"/>
                    <a:pt x="39" y="0"/>
                    <a:pt x="149" y="0"/>
                  </a:cubicBezTo>
                  <a:cubicBezTo>
                    <a:pt x="260" y="0"/>
                    <a:pt x="299" y="44"/>
                    <a:pt x="299" y="18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7" name="Freeform 10"/>
            <p:cNvSpPr>
              <a:spLocks/>
            </p:cNvSpPr>
            <p:nvPr userDrawn="1"/>
          </p:nvSpPr>
          <p:spPr bwMode="auto">
            <a:xfrm>
              <a:off x="8496300" y="692150"/>
              <a:ext cx="104775" cy="128587"/>
            </a:xfrm>
            <a:custGeom>
              <a:avLst/>
              <a:gdLst>
                <a:gd name="T0" fmla="*/ 295 w 295"/>
                <a:gd name="T1" fmla="*/ 339 h 363"/>
                <a:gd name="T2" fmla="*/ 271 w 295"/>
                <a:gd name="T3" fmla="*/ 363 h 363"/>
                <a:gd name="T4" fmla="*/ 219 w 295"/>
                <a:gd name="T5" fmla="*/ 363 h 363"/>
                <a:gd name="T6" fmla="*/ 192 w 295"/>
                <a:gd name="T7" fmla="*/ 343 h 363"/>
                <a:gd name="T8" fmla="*/ 90 w 295"/>
                <a:gd name="T9" fmla="*/ 121 h 363"/>
                <a:gd name="T10" fmla="*/ 68 w 295"/>
                <a:gd name="T11" fmla="*/ 67 h 363"/>
                <a:gd name="T12" fmla="*/ 62 w 295"/>
                <a:gd name="T13" fmla="*/ 67 h 363"/>
                <a:gd name="T14" fmla="*/ 65 w 295"/>
                <a:gd name="T15" fmla="*/ 121 h 363"/>
                <a:gd name="T16" fmla="*/ 65 w 295"/>
                <a:gd name="T17" fmla="*/ 363 h 363"/>
                <a:gd name="T18" fmla="*/ 0 w 295"/>
                <a:gd name="T19" fmla="*/ 363 h 363"/>
                <a:gd name="T20" fmla="*/ 0 w 295"/>
                <a:gd name="T21" fmla="*/ 25 h 363"/>
                <a:gd name="T22" fmla="*/ 25 w 295"/>
                <a:gd name="T23" fmla="*/ 0 h 363"/>
                <a:gd name="T24" fmla="*/ 76 w 295"/>
                <a:gd name="T25" fmla="*/ 0 h 363"/>
                <a:gd name="T26" fmla="*/ 103 w 295"/>
                <a:gd name="T27" fmla="*/ 20 h 363"/>
                <a:gd name="T28" fmla="*/ 202 w 295"/>
                <a:gd name="T29" fmla="*/ 237 h 363"/>
                <a:gd name="T30" fmla="*/ 227 w 295"/>
                <a:gd name="T31" fmla="*/ 294 h 363"/>
                <a:gd name="T32" fmla="*/ 234 w 295"/>
                <a:gd name="T33" fmla="*/ 294 h 363"/>
                <a:gd name="T34" fmla="*/ 231 w 295"/>
                <a:gd name="T35" fmla="*/ 235 h 363"/>
                <a:gd name="T36" fmla="*/ 231 w 295"/>
                <a:gd name="T37" fmla="*/ 0 h 363"/>
                <a:gd name="T38" fmla="*/ 295 w 295"/>
                <a:gd name="T39" fmla="*/ 0 h 363"/>
                <a:gd name="T40" fmla="*/ 295 w 295"/>
                <a:gd name="T41" fmla="*/ 339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95" h="363">
                  <a:moveTo>
                    <a:pt x="295" y="339"/>
                  </a:moveTo>
                  <a:cubicBezTo>
                    <a:pt x="295" y="355"/>
                    <a:pt x="287" y="363"/>
                    <a:pt x="271" y="363"/>
                  </a:cubicBezTo>
                  <a:lnTo>
                    <a:pt x="219" y="363"/>
                  </a:lnTo>
                  <a:cubicBezTo>
                    <a:pt x="205" y="363"/>
                    <a:pt x="197" y="357"/>
                    <a:pt x="192" y="343"/>
                  </a:cubicBezTo>
                  <a:lnTo>
                    <a:pt x="90" y="121"/>
                  </a:lnTo>
                  <a:cubicBezTo>
                    <a:pt x="83" y="106"/>
                    <a:pt x="72" y="84"/>
                    <a:pt x="68" y="67"/>
                  </a:cubicBezTo>
                  <a:lnTo>
                    <a:pt x="62" y="67"/>
                  </a:lnTo>
                  <a:cubicBezTo>
                    <a:pt x="64" y="85"/>
                    <a:pt x="65" y="104"/>
                    <a:pt x="65" y="121"/>
                  </a:cubicBezTo>
                  <a:lnTo>
                    <a:pt x="65" y="363"/>
                  </a:lnTo>
                  <a:lnTo>
                    <a:pt x="0" y="363"/>
                  </a:lnTo>
                  <a:lnTo>
                    <a:pt x="0" y="25"/>
                  </a:lnTo>
                  <a:cubicBezTo>
                    <a:pt x="0" y="9"/>
                    <a:pt x="9" y="0"/>
                    <a:pt x="25" y="0"/>
                  </a:cubicBezTo>
                  <a:lnTo>
                    <a:pt x="76" y="0"/>
                  </a:lnTo>
                  <a:cubicBezTo>
                    <a:pt x="90" y="0"/>
                    <a:pt x="97" y="7"/>
                    <a:pt x="103" y="20"/>
                  </a:cubicBezTo>
                  <a:lnTo>
                    <a:pt x="202" y="237"/>
                  </a:lnTo>
                  <a:cubicBezTo>
                    <a:pt x="209" y="252"/>
                    <a:pt x="219" y="274"/>
                    <a:pt x="227" y="294"/>
                  </a:cubicBezTo>
                  <a:lnTo>
                    <a:pt x="234" y="294"/>
                  </a:lnTo>
                  <a:cubicBezTo>
                    <a:pt x="232" y="274"/>
                    <a:pt x="231" y="254"/>
                    <a:pt x="231" y="235"/>
                  </a:cubicBezTo>
                  <a:lnTo>
                    <a:pt x="231" y="0"/>
                  </a:lnTo>
                  <a:lnTo>
                    <a:pt x="295" y="0"/>
                  </a:lnTo>
                  <a:lnTo>
                    <a:pt x="295" y="3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8" name="Freeform 11"/>
            <p:cNvSpPr>
              <a:spLocks/>
            </p:cNvSpPr>
            <p:nvPr userDrawn="1"/>
          </p:nvSpPr>
          <p:spPr bwMode="auto">
            <a:xfrm>
              <a:off x="8629650" y="692150"/>
              <a:ext cx="104775" cy="128587"/>
            </a:xfrm>
            <a:custGeom>
              <a:avLst/>
              <a:gdLst>
                <a:gd name="T0" fmla="*/ 295 w 295"/>
                <a:gd name="T1" fmla="*/ 339 h 363"/>
                <a:gd name="T2" fmla="*/ 271 w 295"/>
                <a:gd name="T3" fmla="*/ 363 h 363"/>
                <a:gd name="T4" fmla="*/ 219 w 295"/>
                <a:gd name="T5" fmla="*/ 363 h 363"/>
                <a:gd name="T6" fmla="*/ 191 w 295"/>
                <a:gd name="T7" fmla="*/ 343 h 363"/>
                <a:gd name="T8" fmla="*/ 89 w 295"/>
                <a:gd name="T9" fmla="*/ 121 h 363"/>
                <a:gd name="T10" fmla="*/ 68 w 295"/>
                <a:gd name="T11" fmla="*/ 67 h 363"/>
                <a:gd name="T12" fmla="*/ 62 w 295"/>
                <a:gd name="T13" fmla="*/ 67 h 363"/>
                <a:gd name="T14" fmla="*/ 65 w 295"/>
                <a:gd name="T15" fmla="*/ 121 h 363"/>
                <a:gd name="T16" fmla="*/ 65 w 295"/>
                <a:gd name="T17" fmla="*/ 363 h 363"/>
                <a:gd name="T18" fmla="*/ 0 w 295"/>
                <a:gd name="T19" fmla="*/ 363 h 363"/>
                <a:gd name="T20" fmla="*/ 0 w 295"/>
                <a:gd name="T21" fmla="*/ 25 h 363"/>
                <a:gd name="T22" fmla="*/ 25 w 295"/>
                <a:gd name="T23" fmla="*/ 0 h 363"/>
                <a:gd name="T24" fmla="*/ 76 w 295"/>
                <a:gd name="T25" fmla="*/ 0 h 363"/>
                <a:gd name="T26" fmla="*/ 103 w 295"/>
                <a:gd name="T27" fmla="*/ 20 h 363"/>
                <a:gd name="T28" fmla="*/ 202 w 295"/>
                <a:gd name="T29" fmla="*/ 237 h 363"/>
                <a:gd name="T30" fmla="*/ 227 w 295"/>
                <a:gd name="T31" fmla="*/ 294 h 363"/>
                <a:gd name="T32" fmla="*/ 233 w 295"/>
                <a:gd name="T33" fmla="*/ 294 h 363"/>
                <a:gd name="T34" fmla="*/ 231 w 295"/>
                <a:gd name="T35" fmla="*/ 235 h 363"/>
                <a:gd name="T36" fmla="*/ 231 w 295"/>
                <a:gd name="T37" fmla="*/ 0 h 363"/>
                <a:gd name="T38" fmla="*/ 295 w 295"/>
                <a:gd name="T39" fmla="*/ 0 h 363"/>
                <a:gd name="T40" fmla="*/ 295 w 295"/>
                <a:gd name="T41" fmla="*/ 339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95" h="363">
                  <a:moveTo>
                    <a:pt x="295" y="339"/>
                  </a:moveTo>
                  <a:cubicBezTo>
                    <a:pt x="295" y="355"/>
                    <a:pt x="286" y="363"/>
                    <a:pt x="271" y="363"/>
                  </a:cubicBezTo>
                  <a:lnTo>
                    <a:pt x="219" y="363"/>
                  </a:lnTo>
                  <a:cubicBezTo>
                    <a:pt x="204" y="363"/>
                    <a:pt x="197" y="357"/>
                    <a:pt x="191" y="343"/>
                  </a:cubicBezTo>
                  <a:lnTo>
                    <a:pt x="89" y="121"/>
                  </a:lnTo>
                  <a:cubicBezTo>
                    <a:pt x="83" y="106"/>
                    <a:pt x="72" y="84"/>
                    <a:pt x="68" y="67"/>
                  </a:cubicBezTo>
                  <a:lnTo>
                    <a:pt x="62" y="67"/>
                  </a:lnTo>
                  <a:cubicBezTo>
                    <a:pt x="64" y="85"/>
                    <a:pt x="65" y="104"/>
                    <a:pt x="65" y="121"/>
                  </a:cubicBezTo>
                  <a:lnTo>
                    <a:pt x="65" y="363"/>
                  </a:lnTo>
                  <a:lnTo>
                    <a:pt x="0" y="363"/>
                  </a:lnTo>
                  <a:lnTo>
                    <a:pt x="0" y="25"/>
                  </a:lnTo>
                  <a:cubicBezTo>
                    <a:pt x="0" y="9"/>
                    <a:pt x="9" y="0"/>
                    <a:pt x="25" y="0"/>
                  </a:cubicBezTo>
                  <a:lnTo>
                    <a:pt x="76" y="0"/>
                  </a:lnTo>
                  <a:cubicBezTo>
                    <a:pt x="90" y="0"/>
                    <a:pt x="97" y="7"/>
                    <a:pt x="103" y="20"/>
                  </a:cubicBezTo>
                  <a:lnTo>
                    <a:pt x="202" y="237"/>
                  </a:lnTo>
                  <a:cubicBezTo>
                    <a:pt x="209" y="252"/>
                    <a:pt x="219" y="274"/>
                    <a:pt x="227" y="294"/>
                  </a:cubicBezTo>
                  <a:lnTo>
                    <a:pt x="233" y="294"/>
                  </a:lnTo>
                  <a:cubicBezTo>
                    <a:pt x="232" y="274"/>
                    <a:pt x="231" y="254"/>
                    <a:pt x="231" y="235"/>
                  </a:cubicBezTo>
                  <a:lnTo>
                    <a:pt x="231" y="0"/>
                  </a:lnTo>
                  <a:lnTo>
                    <a:pt x="295" y="0"/>
                  </a:lnTo>
                  <a:lnTo>
                    <a:pt x="295" y="3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9" name="Freeform 12"/>
            <p:cNvSpPr>
              <a:spLocks/>
            </p:cNvSpPr>
            <p:nvPr userDrawn="1"/>
          </p:nvSpPr>
          <p:spPr bwMode="auto">
            <a:xfrm>
              <a:off x="7081838" y="695058"/>
              <a:ext cx="95250" cy="130175"/>
            </a:xfrm>
            <a:custGeom>
              <a:avLst/>
              <a:gdLst>
                <a:gd name="T0" fmla="*/ 267 w 267"/>
                <a:gd name="T1" fmla="*/ 223 h 370"/>
                <a:gd name="T2" fmla="*/ 136 w 267"/>
                <a:gd name="T3" fmla="*/ 370 h 370"/>
                <a:gd name="T4" fmla="*/ 0 w 267"/>
                <a:gd name="T5" fmla="*/ 223 h 370"/>
                <a:gd name="T6" fmla="*/ 0 w 267"/>
                <a:gd name="T7" fmla="*/ 0 h 370"/>
                <a:gd name="T8" fmla="*/ 53 w 267"/>
                <a:gd name="T9" fmla="*/ 0 h 370"/>
                <a:gd name="T10" fmla="*/ 53 w 267"/>
                <a:gd name="T11" fmla="*/ 223 h 370"/>
                <a:gd name="T12" fmla="*/ 134 w 267"/>
                <a:gd name="T13" fmla="*/ 323 h 370"/>
                <a:gd name="T14" fmla="*/ 215 w 267"/>
                <a:gd name="T15" fmla="*/ 223 h 370"/>
                <a:gd name="T16" fmla="*/ 215 w 267"/>
                <a:gd name="T17" fmla="*/ 0 h 370"/>
                <a:gd name="T18" fmla="*/ 267 w 267"/>
                <a:gd name="T19" fmla="*/ 0 h 370"/>
                <a:gd name="T20" fmla="*/ 267 w 267"/>
                <a:gd name="T21" fmla="*/ 223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67" h="370">
                  <a:moveTo>
                    <a:pt x="267" y="223"/>
                  </a:moveTo>
                  <a:cubicBezTo>
                    <a:pt x="267" y="330"/>
                    <a:pt x="232" y="370"/>
                    <a:pt x="136" y="370"/>
                  </a:cubicBezTo>
                  <a:cubicBezTo>
                    <a:pt x="36" y="370"/>
                    <a:pt x="0" y="330"/>
                    <a:pt x="0" y="223"/>
                  </a:cubicBezTo>
                  <a:lnTo>
                    <a:pt x="0" y="0"/>
                  </a:lnTo>
                  <a:lnTo>
                    <a:pt x="53" y="0"/>
                  </a:lnTo>
                  <a:lnTo>
                    <a:pt x="53" y="223"/>
                  </a:lnTo>
                  <a:cubicBezTo>
                    <a:pt x="53" y="298"/>
                    <a:pt x="73" y="323"/>
                    <a:pt x="134" y="323"/>
                  </a:cubicBezTo>
                  <a:cubicBezTo>
                    <a:pt x="193" y="323"/>
                    <a:pt x="215" y="298"/>
                    <a:pt x="215" y="223"/>
                  </a:cubicBezTo>
                  <a:lnTo>
                    <a:pt x="215" y="0"/>
                  </a:lnTo>
                  <a:lnTo>
                    <a:pt x="267" y="0"/>
                  </a:lnTo>
                  <a:lnTo>
                    <a:pt x="267" y="223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0" name="Freeform 13"/>
            <p:cNvSpPr>
              <a:spLocks/>
            </p:cNvSpPr>
            <p:nvPr userDrawn="1"/>
          </p:nvSpPr>
          <p:spPr bwMode="auto">
            <a:xfrm>
              <a:off x="7207250" y="695058"/>
              <a:ext cx="101600" cy="128587"/>
            </a:xfrm>
            <a:custGeom>
              <a:avLst/>
              <a:gdLst>
                <a:gd name="T0" fmla="*/ 284 w 284"/>
                <a:gd name="T1" fmla="*/ 343 h 363"/>
                <a:gd name="T2" fmla="*/ 265 w 284"/>
                <a:gd name="T3" fmla="*/ 363 h 363"/>
                <a:gd name="T4" fmla="*/ 215 w 284"/>
                <a:gd name="T5" fmla="*/ 363 h 363"/>
                <a:gd name="T6" fmla="*/ 192 w 284"/>
                <a:gd name="T7" fmla="*/ 347 h 363"/>
                <a:gd name="T8" fmla="*/ 79 w 284"/>
                <a:gd name="T9" fmla="*/ 100 h 363"/>
                <a:gd name="T10" fmla="*/ 57 w 284"/>
                <a:gd name="T11" fmla="*/ 49 h 363"/>
                <a:gd name="T12" fmla="*/ 50 w 284"/>
                <a:gd name="T13" fmla="*/ 49 h 363"/>
                <a:gd name="T14" fmla="*/ 53 w 284"/>
                <a:gd name="T15" fmla="*/ 100 h 363"/>
                <a:gd name="T16" fmla="*/ 53 w 284"/>
                <a:gd name="T17" fmla="*/ 363 h 363"/>
                <a:gd name="T18" fmla="*/ 0 w 284"/>
                <a:gd name="T19" fmla="*/ 363 h 363"/>
                <a:gd name="T20" fmla="*/ 0 w 284"/>
                <a:gd name="T21" fmla="*/ 21 h 363"/>
                <a:gd name="T22" fmla="*/ 20 w 284"/>
                <a:gd name="T23" fmla="*/ 0 h 363"/>
                <a:gd name="T24" fmla="*/ 68 w 284"/>
                <a:gd name="T25" fmla="*/ 0 h 363"/>
                <a:gd name="T26" fmla="*/ 92 w 284"/>
                <a:gd name="T27" fmla="*/ 17 h 363"/>
                <a:gd name="T28" fmla="*/ 202 w 284"/>
                <a:gd name="T29" fmla="*/ 257 h 363"/>
                <a:gd name="T30" fmla="*/ 227 w 284"/>
                <a:gd name="T31" fmla="*/ 312 h 363"/>
                <a:gd name="T32" fmla="*/ 235 w 284"/>
                <a:gd name="T33" fmla="*/ 312 h 363"/>
                <a:gd name="T34" fmla="*/ 232 w 284"/>
                <a:gd name="T35" fmla="*/ 255 h 363"/>
                <a:gd name="T36" fmla="*/ 232 w 284"/>
                <a:gd name="T37" fmla="*/ 0 h 363"/>
                <a:gd name="T38" fmla="*/ 284 w 284"/>
                <a:gd name="T39" fmla="*/ 0 h 363"/>
                <a:gd name="T40" fmla="*/ 284 w 284"/>
                <a:gd name="T41" fmla="*/ 343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4" h="363">
                  <a:moveTo>
                    <a:pt x="284" y="343"/>
                  </a:moveTo>
                  <a:cubicBezTo>
                    <a:pt x="284" y="356"/>
                    <a:pt x="277" y="363"/>
                    <a:pt x="265" y="363"/>
                  </a:cubicBezTo>
                  <a:lnTo>
                    <a:pt x="215" y="363"/>
                  </a:lnTo>
                  <a:cubicBezTo>
                    <a:pt x="203" y="363"/>
                    <a:pt x="197" y="358"/>
                    <a:pt x="192" y="347"/>
                  </a:cubicBezTo>
                  <a:lnTo>
                    <a:pt x="79" y="100"/>
                  </a:lnTo>
                  <a:cubicBezTo>
                    <a:pt x="73" y="86"/>
                    <a:pt x="62" y="64"/>
                    <a:pt x="57" y="49"/>
                  </a:cubicBezTo>
                  <a:lnTo>
                    <a:pt x="50" y="49"/>
                  </a:lnTo>
                  <a:cubicBezTo>
                    <a:pt x="52" y="66"/>
                    <a:pt x="53" y="83"/>
                    <a:pt x="53" y="100"/>
                  </a:cubicBezTo>
                  <a:lnTo>
                    <a:pt x="53" y="363"/>
                  </a:lnTo>
                  <a:lnTo>
                    <a:pt x="0" y="363"/>
                  </a:lnTo>
                  <a:lnTo>
                    <a:pt x="0" y="21"/>
                  </a:lnTo>
                  <a:cubicBezTo>
                    <a:pt x="0" y="7"/>
                    <a:pt x="7" y="0"/>
                    <a:pt x="20" y="0"/>
                  </a:cubicBezTo>
                  <a:lnTo>
                    <a:pt x="68" y="0"/>
                  </a:lnTo>
                  <a:cubicBezTo>
                    <a:pt x="80" y="0"/>
                    <a:pt x="86" y="6"/>
                    <a:pt x="92" y="17"/>
                  </a:cubicBezTo>
                  <a:lnTo>
                    <a:pt x="202" y="257"/>
                  </a:lnTo>
                  <a:cubicBezTo>
                    <a:pt x="208" y="272"/>
                    <a:pt x="219" y="293"/>
                    <a:pt x="227" y="312"/>
                  </a:cubicBezTo>
                  <a:lnTo>
                    <a:pt x="235" y="312"/>
                  </a:lnTo>
                  <a:cubicBezTo>
                    <a:pt x="233" y="293"/>
                    <a:pt x="232" y="274"/>
                    <a:pt x="232" y="255"/>
                  </a:cubicBezTo>
                  <a:lnTo>
                    <a:pt x="232" y="0"/>
                  </a:lnTo>
                  <a:lnTo>
                    <a:pt x="284" y="0"/>
                  </a:lnTo>
                  <a:lnTo>
                    <a:pt x="284" y="343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1" name="Rectangle 14"/>
            <p:cNvSpPr>
              <a:spLocks noChangeArrowheads="1"/>
            </p:cNvSpPr>
            <p:nvPr userDrawn="1"/>
          </p:nvSpPr>
          <p:spPr bwMode="auto">
            <a:xfrm>
              <a:off x="7340600" y="695058"/>
              <a:ext cx="19050" cy="128587"/>
            </a:xfrm>
            <a:prstGeom prst="rect">
              <a:avLst/>
            </a:pr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2" name="Freeform 15"/>
            <p:cNvSpPr>
              <a:spLocks/>
            </p:cNvSpPr>
            <p:nvPr userDrawn="1"/>
          </p:nvSpPr>
          <p:spPr bwMode="auto">
            <a:xfrm>
              <a:off x="7378701" y="695058"/>
              <a:ext cx="109537" cy="128587"/>
            </a:xfrm>
            <a:custGeom>
              <a:avLst/>
              <a:gdLst>
                <a:gd name="T0" fmla="*/ 199 w 306"/>
                <a:gd name="T1" fmla="*/ 348 h 363"/>
                <a:gd name="T2" fmla="*/ 179 w 306"/>
                <a:gd name="T3" fmla="*/ 363 h 363"/>
                <a:gd name="T4" fmla="*/ 128 w 306"/>
                <a:gd name="T5" fmla="*/ 363 h 363"/>
                <a:gd name="T6" fmla="*/ 108 w 306"/>
                <a:gd name="T7" fmla="*/ 348 h 363"/>
                <a:gd name="T8" fmla="*/ 0 w 306"/>
                <a:gd name="T9" fmla="*/ 0 h 363"/>
                <a:gd name="T10" fmla="*/ 55 w 306"/>
                <a:gd name="T11" fmla="*/ 0 h 363"/>
                <a:gd name="T12" fmla="*/ 137 w 306"/>
                <a:gd name="T13" fmla="*/ 283 h 363"/>
                <a:gd name="T14" fmla="*/ 147 w 306"/>
                <a:gd name="T15" fmla="*/ 323 h 363"/>
                <a:gd name="T16" fmla="*/ 161 w 306"/>
                <a:gd name="T17" fmla="*/ 323 h 363"/>
                <a:gd name="T18" fmla="*/ 171 w 306"/>
                <a:gd name="T19" fmla="*/ 283 h 363"/>
                <a:gd name="T20" fmla="*/ 252 w 306"/>
                <a:gd name="T21" fmla="*/ 0 h 363"/>
                <a:gd name="T22" fmla="*/ 306 w 306"/>
                <a:gd name="T23" fmla="*/ 0 h 363"/>
                <a:gd name="T24" fmla="*/ 199 w 306"/>
                <a:gd name="T25" fmla="*/ 348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06" h="363">
                  <a:moveTo>
                    <a:pt x="199" y="348"/>
                  </a:moveTo>
                  <a:cubicBezTo>
                    <a:pt x="197" y="357"/>
                    <a:pt x="189" y="363"/>
                    <a:pt x="179" y="363"/>
                  </a:cubicBezTo>
                  <a:lnTo>
                    <a:pt x="128" y="363"/>
                  </a:lnTo>
                  <a:cubicBezTo>
                    <a:pt x="118" y="363"/>
                    <a:pt x="110" y="357"/>
                    <a:pt x="108" y="348"/>
                  </a:cubicBezTo>
                  <a:lnTo>
                    <a:pt x="0" y="0"/>
                  </a:lnTo>
                  <a:lnTo>
                    <a:pt x="55" y="0"/>
                  </a:lnTo>
                  <a:lnTo>
                    <a:pt x="137" y="283"/>
                  </a:lnTo>
                  <a:cubicBezTo>
                    <a:pt x="140" y="296"/>
                    <a:pt x="143" y="310"/>
                    <a:pt x="147" y="323"/>
                  </a:cubicBezTo>
                  <a:lnTo>
                    <a:pt x="161" y="323"/>
                  </a:lnTo>
                  <a:cubicBezTo>
                    <a:pt x="163" y="310"/>
                    <a:pt x="167" y="296"/>
                    <a:pt x="171" y="283"/>
                  </a:cubicBezTo>
                  <a:lnTo>
                    <a:pt x="252" y="0"/>
                  </a:lnTo>
                  <a:lnTo>
                    <a:pt x="306" y="0"/>
                  </a:lnTo>
                  <a:lnTo>
                    <a:pt x="199" y="348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3" name="Freeform 16"/>
            <p:cNvSpPr>
              <a:spLocks/>
            </p:cNvSpPr>
            <p:nvPr userDrawn="1"/>
          </p:nvSpPr>
          <p:spPr bwMode="auto">
            <a:xfrm>
              <a:off x="7505700" y="695058"/>
              <a:ext cx="80962" cy="128587"/>
            </a:xfrm>
            <a:custGeom>
              <a:avLst/>
              <a:gdLst>
                <a:gd name="T0" fmla="*/ 228 w 228"/>
                <a:gd name="T1" fmla="*/ 361 h 365"/>
                <a:gd name="T2" fmla="*/ 73 w 228"/>
                <a:gd name="T3" fmla="*/ 365 h 365"/>
                <a:gd name="T4" fmla="*/ 0 w 228"/>
                <a:gd name="T5" fmla="*/ 300 h 365"/>
                <a:gd name="T6" fmla="*/ 0 w 228"/>
                <a:gd name="T7" fmla="*/ 65 h 365"/>
                <a:gd name="T8" fmla="*/ 73 w 228"/>
                <a:gd name="T9" fmla="*/ 0 h 365"/>
                <a:gd name="T10" fmla="*/ 228 w 228"/>
                <a:gd name="T11" fmla="*/ 4 h 365"/>
                <a:gd name="T12" fmla="*/ 226 w 228"/>
                <a:gd name="T13" fmla="*/ 45 h 365"/>
                <a:gd name="T14" fmla="*/ 82 w 228"/>
                <a:gd name="T15" fmla="*/ 45 h 365"/>
                <a:gd name="T16" fmla="*/ 53 w 228"/>
                <a:gd name="T17" fmla="*/ 79 h 365"/>
                <a:gd name="T18" fmla="*/ 53 w 228"/>
                <a:gd name="T19" fmla="*/ 152 h 365"/>
                <a:gd name="T20" fmla="*/ 206 w 228"/>
                <a:gd name="T21" fmla="*/ 152 h 365"/>
                <a:gd name="T22" fmla="*/ 206 w 228"/>
                <a:gd name="T23" fmla="*/ 194 h 365"/>
                <a:gd name="T24" fmla="*/ 53 w 228"/>
                <a:gd name="T25" fmla="*/ 194 h 365"/>
                <a:gd name="T26" fmla="*/ 53 w 228"/>
                <a:gd name="T27" fmla="*/ 287 h 365"/>
                <a:gd name="T28" fmla="*/ 82 w 228"/>
                <a:gd name="T29" fmla="*/ 321 h 365"/>
                <a:gd name="T30" fmla="*/ 226 w 228"/>
                <a:gd name="T31" fmla="*/ 321 h 365"/>
                <a:gd name="T32" fmla="*/ 228 w 228"/>
                <a:gd name="T33" fmla="*/ 361 h 3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8" h="365">
                  <a:moveTo>
                    <a:pt x="228" y="361"/>
                  </a:moveTo>
                  <a:cubicBezTo>
                    <a:pt x="180" y="365"/>
                    <a:pt x="125" y="365"/>
                    <a:pt x="73" y="365"/>
                  </a:cubicBezTo>
                  <a:cubicBezTo>
                    <a:pt x="27" y="365"/>
                    <a:pt x="0" y="340"/>
                    <a:pt x="0" y="300"/>
                  </a:cubicBezTo>
                  <a:lnTo>
                    <a:pt x="0" y="65"/>
                  </a:lnTo>
                  <a:cubicBezTo>
                    <a:pt x="0" y="25"/>
                    <a:pt x="28" y="0"/>
                    <a:pt x="73" y="0"/>
                  </a:cubicBezTo>
                  <a:cubicBezTo>
                    <a:pt x="125" y="0"/>
                    <a:pt x="180" y="0"/>
                    <a:pt x="228" y="4"/>
                  </a:cubicBezTo>
                  <a:lnTo>
                    <a:pt x="226" y="45"/>
                  </a:lnTo>
                  <a:lnTo>
                    <a:pt x="82" y="45"/>
                  </a:lnTo>
                  <a:cubicBezTo>
                    <a:pt x="61" y="45"/>
                    <a:pt x="53" y="54"/>
                    <a:pt x="53" y="79"/>
                  </a:cubicBezTo>
                  <a:lnTo>
                    <a:pt x="53" y="152"/>
                  </a:lnTo>
                  <a:lnTo>
                    <a:pt x="206" y="152"/>
                  </a:lnTo>
                  <a:lnTo>
                    <a:pt x="206" y="194"/>
                  </a:lnTo>
                  <a:lnTo>
                    <a:pt x="53" y="194"/>
                  </a:lnTo>
                  <a:lnTo>
                    <a:pt x="53" y="287"/>
                  </a:lnTo>
                  <a:cubicBezTo>
                    <a:pt x="53" y="312"/>
                    <a:pt x="61" y="321"/>
                    <a:pt x="82" y="321"/>
                  </a:cubicBezTo>
                  <a:lnTo>
                    <a:pt x="226" y="321"/>
                  </a:lnTo>
                  <a:lnTo>
                    <a:pt x="228" y="361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4" name="Freeform 17"/>
            <p:cNvSpPr>
              <a:spLocks noEditPoints="1"/>
            </p:cNvSpPr>
            <p:nvPr userDrawn="1"/>
          </p:nvSpPr>
          <p:spPr bwMode="auto">
            <a:xfrm>
              <a:off x="7612063" y="693471"/>
              <a:ext cx="92075" cy="130175"/>
            </a:xfrm>
            <a:custGeom>
              <a:avLst/>
              <a:gdLst>
                <a:gd name="T0" fmla="*/ 126 w 260"/>
                <a:gd name="T1" fmla="*/ 173 h 367"/>
                <a:gd name="T2" fmla="*/ 194 w 260"/>
                <a:gd name="T3" fmla="*/ 108 h 367"/>
                <a:gd name="T4" fmla="*/ 126 w 260"/>
                <a:gd name="T5" fmla="*/ 45 h 367"/>
                <a:gd name="T6" fmla="*/ 52 w 260"/>
                <a:gd name="T7" fmla="*/ 45 h 367"/>
                <a:gd name="T8" fmla="*/ 52 w 260"/>
                <a:gd name="T9" fmla="*/ 173 h 367"/>
                <a:gd name="T10" fmla="*/ 126 w 260"/>
                <a:gd name="T11" fmla="*/ 173 h 367"/>
                <a:gd name="T12" fmla="*/ 204 w 260"/>
                <a:gd name="T13" fmla="*/ 367 h 367"/>
                <a:gd name="T14" fmla="*/ 173 w 260"/>
                <a:gd name="T15" fmla="*/ 254 h 367"/>
                <a:gd name="T16" fmla="*/ 127 w 260"/>
                <a:gd name="T17" fmla="*/ 218 h 367"/>
                <a:gd name="T18" fmla="*/ 52 w 260"/>
                <a:gd name="T19" fmla="*/ 217 h 367"/>
                <a:gd name="T20" fmla="*/ 52 w 260"/>
                <a:gd name="T21" fmla="*/ 367 h 367"/>
                <a:gd name="T22" fmla="*/ 0 w 260"/>
                <a:gd name="T23" fmla="*/ 367 h 367"/>
                <a:gd name="T24" fmla="*/ 0 w 260"/>
                <a:gd name="T25" fmla="*/ 4 h 367"/>
                <a:gd name="T26" fmla="*/ 127 w 260"/>
                <a:gd name="T27" fmla="*/ 0 h 367"/>
                <a:gd name="T28" fmla="*/ 247 w 260"/>
                <a:gd name="T29" fmla="*/ 105 h 367"/>
                <a:gd name="T30" fmla="*/ 180 w 260"/>
                <a:gd name="T31" fmla="*/ 197 h 367"/>
                <a:gd name="T32" fmla="*/ 180 w 260"/>
                <a:gd name="T33" fmla="*/ 200 h 367"/>
                <a:gd name="T34" fmla="*/ 226 w 260"/>
                <a:gd name="T35" fmla="*/ 252 h 367"/>
                <a:gd name="T36" fmla="*/ 260 w 260"/>
                <a:gd name="T37" fmla="*/ 367 h 367"/>
                <a:gd name="T38" fmla="*/ 204 w 260"/>
                <a:gd name="T39" fmla="*/ 367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60" h="367">
                  <a:moveTo>
                    <a:pt x="126" y="173"/>
                  </a:moveTo>
                  <a:cubicBezTo>
                    <a:pt x="177" y="172"/>
                    <a:pt x="194" y="158"/>
                    <a:pt x="194" y="108"/>
                  </a:cubicBezTo>
                  <a:cubicBezTo>
                    <a:pt x="194" y="58"/>
                    <a:pt x="177" y="45"/>
                    <a:pt x="126" y="45"/>
                  </a:cubicBezTo>
                  <a:cubicBezTo>
                    <a:pt x="98" y="45"/>
                    <a:pt x="72" y="45"/>
                    <a:pt x="52" y="45"/>
                  </a:cubicBezTo>
                  <a:lnTo>
                    <a:pt x="52" y="173"/>
                  </a:lnTo>
                  <a:lnTo>
                    <a:pt x="126" y="173"/>
                  </a:lnTo>
                  <a:close/>
                  <a:moveTo>
                    <a:pt x="204" y="367"/>
                  </a:moveTo>
                  <a:lnTo>
                    <a:pt x="173" y="254"/>
                  </a:lnTo>
                  <a:cubicBezTo>
                    <a:pt x="164" y="228"/>
                    <a:pt x="150" y="218"/>
                    <a:pt x="127" y="218"/>
                  </a:cubicBezTo>
                  <a:lnTo>
                    <a:pt x="52" y="217"/>
                  </a:lnTo>
                  <a:lnTo>
                    <a:pt x="52" y="367"/>
                  </a:lnTo>
                  <a:lnTo>
                    <a:pt x="0" y="367"/>
                  </a:lnTo>
                  <a:lnTo>
                    <a:pt x="0" y="4"/>
                  </a:lnTo>
                  <a:cubicBezTo>
                    <a:pt x="40" y="0"/>
                    <a:pt x="68" y="0"/>
                    <a:pt x="127" y="0"/>
                  </a:cubicBezTo>
                  <a:cubicBezTo>
                    <a:pt x="212" y="0"/>
                    <a:pt x="247" y="23"/>
                    <a:pt x="247" y="105"/>
                  </a:cubicBezTo>
                  <a:cubicBezTo>
                    <a:pt x="247" y="162"/>
                    <a:pt x="229" y="191"/>
                    <a:pt x="180" y="197"/>
                  </a:cubicBezTo>
                  <a:lnTo>
                    <a:pt x="180" y="200"/>
                  </a:lnTo>
                  <a:cubicBezTo>
                    <a:pt x="198" y="205"/>
                    <a:pt x="218" y="221"/>
                    <a:pt x="226" y="252"/>
                  </a:cubicBezTo>
                  <a:lnTo>
                    <a:pt x="260" y="367"/>
                  </a:lnTo>
                  <a:lnTo>
                    <a:pt x="204" y="367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5" name="Freeform 18"/>
            <p:cNvSpPr>
              <a:spLocks/>
            </p:cNvSpPr>
            <p:nvPr userDrawn="1"/>
          </p:nvSpPr>
          <p:spPr bwMode="auto">
            <a:xfrm>
              <a:off x="7723188" y="691883"/>
              <a:ext cx="85725" cy="133350"/>
            </a:xfrm>
            <a:custGeom>
              <a:avLst/>
              <a:gdLst>
                <a:gd name="T0" fmla="*/ 229 w 243"/>
                <a:gd name="T1" fmla="*/ 11 h 375"/>
                <a:gd name="T2" fmla="*/ 226 w 243"/>
                <a:gd name="T3" fmla="*/ 49 h 375"/>
                <a:gd name="T4" fmla="*/ 122 w 243"/>
                <a:gd name="T5" fmla="*/ 47 h 375"/>
                <a:gd name="T6" fmla="*/ 53 w 243"/>
                <a:gd name="T7" fmla="*/ 97 h 375"/>
                <a:gd name="T8" fmla="*/ 97 w 243"/>
                <a:gd name="T9" fmla="*/ 152 h 375"/>
                <a:gd name="T10" fmla="*/ 169 w 243"/>
                <a:gd name="T11" fmla="*/ 172 h 375"/>
                <a:gd name="T12" fmla="*/ 243 w 243"/>
                <a:gd name="T13" fmla="*/ 276 h 375"/>
                <a:gd name="T14" fmla="*/ 119 w 243"/>
                <a:gd name="T15" fmla="*/ 375 h 375"/>
                <a:gd name="T16" fmla="*/ 5 w 243"/>
                <a:gd name="T17" fmla="*/ 365 h 375"/>
                <a:gd name="T18" fmla="*/ 9 w 243"/>
                <a:gd name="T19" fmla="*/ 326 h 375"/>
                <a:gd name="T20" fmla="*/ 120 w 243"/>
                <a:gd name="T21" fmla="*/ 329 h 375"/>
                <a:gd name="T22" fmla="*/ 189 w 243"/>
                <a:gd name="T23" fmla="*/ 275 h 375"/>
                <a:gd name="T24" fmla="*/ 146 w 243"/>
                <a:gd name="T25" fmla="*/ 219 h 375"/>
                <a:gd name="T26" fmla="*/ 72 w 243"/>
                <a:gd name="T27" fmla="*/ 199 h 375"/>
                <a:gd name="T28" fmla="*/ 0 w 243"/>
                <a:gd name="T29" fmla="*/ 96 h 375"/>
                <a:gd name="T30" fmla="*/ 120 w 243"/>
                <a:gd name="T31" fmla="*/ 0 h 375"/>
                <a:gd name="T32" fmla="*/ 229 w 243"/>
                <a:gd name="T33" fmla="*/ 11 h 3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3" h="375">
                  <a:moveTo>
                    <a:pt x="229" y="11"/>
                  </a:moveTo>
                  <a:lnTo>
                    <a:pt x="226" y="49"/>
                  </a:lnTo>
                  <a:cubicBezTo>
                    <a:pt x="195" y="48"/>
                    <a:pt x="156" y="47"/>
                    <a:pt x="122" y="47"/>
                  </a:cubicBezTo>
                  <a:cubicBezTo>
                    <a:pt x="72" y="47"/>
                    <a:pt x="53" y="49"/>
                    <a:pt x="53" y="97"/>
                  </a:cubicBezTo>
                  <a:cubicBezTo>
                    <a:pt x="53" y="135"/>
                    <a:pt x="67" y="145"/>
                    <a:pt x="97" y="152"/>
                  </a:cubicBezTo>
                  <a:lnTo>
                    <a:pt x="169" y="172"/>
                  </a:lnTo>
                  <a:cubicBezTo>
                    <a:pt x="225" y="188"/>
                    <a:pt x="243" y="221"/>
                    <a:pt x="243" y="276"/>
                  </a:cubicBezTo>
                  <a:cubicBezTo>
                    <a:pt x="243" y="359"/>
                    <a:pt x="206" y="375"/>
                    <a:pt x="119" y="375"/>
                  </a:cubicBezTo>
                  <a:cubicBezTo>
                    <a:pt x="96" y="375"/>
                    <a:pt x="56" y="374"/>
                    <a:pt x="5" y="365"/>
                  </a:cubicBezTo>
                  <a:lnTo>
                    <a:pt x="9" y="326"/>
                  </a:lnTo>
                  <a:cubicBezTo>
                    <a:pt x="75" y="328"/>
                    <a:pt x="93" y="329"/>
                    <a:pt x="120" y="329"/>
                  </a:cubicBezTo>
                  <a:cubicBezTo>
                    <a:pt x="173" y="328"/>
                    <a:pt x="189" y="320"/>
                    <a:pt x="189" y="275"/>
                  </a:cubicBezTo>
                  <a:cubicBezTo>
                    <a:pt x="189" y="236"/>
                    <a:pt x="175" y="227"/>
                    <a:pt x="146" y="219"/>
                  </a:cubicBezTo>
                  <a:lnTo>
                    <a:pt x="72" y="199"/>
                  </a:lnTo>
                  <a:cubicBezTo>
                    <a:pt x="19" y="184"/>
                    <a:pt x="0" y="151"/>
                    <a:pt x="0" y="96"/>
                  </a:cubicBezTo>
                  <a:cubicBezTo>
                    <a:pt x="0" y="12"/>
                    <a:pt x="38" y="0"/>
                    <a:pt x="120" y="0"/>
                  </a:cubicBezTo>
                  <a:cubicBezTo>
                    <a:pt x="154" y="0"/>
                    <a:pt x="192" y="2"/>
                    <a:pt x="229" y="11"/>
                  </a:cubicBez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6" name="Rectangle 19"/>
            <p:cNvSpPr>
              <a:spLocks noChangeArrowheads="1"/>
            </p:cNvSpPr>
            <p:nvPr userDrawn="1"/>
          </p:nvSpPr>
          <p:spPr bwMode="auto">
            <a:xfrm>
              <a:off x="7834312" y="695058"/>
              <a:ext cx="19050" cy="128587"/>
            </a:xfrm>
            <a:prstGeom prst="rect">
              <a:avLst/>
            </a:pr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7" name="Freeform 20"/>
            <p:cNvSpPr>
              <a:spLocks/>
            </p:cNvSpPr>
            <p:nvPr userDrawn="1"/>
          </p:nvSpPr>
          <p:spPr bwMode="auto">
            <a:xfrm>
              <a:off x="7872413" y="695058"/>
              <a:ext cx="101600" cy="128587"/>
            </a:xfrm>
            <a:custGeom>
              <a:avLst/>
              <a:gdLst>
                <a:gd name="T0" fmla="*/ 168 w 283"/>
                <a:gd name="T1" fmla="*/ 47 h 363"/>
                <a:gd name="T2" fmla="*/ 168 w 283"/>
                <a:gd name="T3" fmla="*/ 363 h 363"/>
                <a:gd name="T4" fmla="*/ 114 w 283"/>
                <a:gd name="T5" fmla="*/ 363 h 363"/>
                <a:gd name="T6" fmla="*/ 114 w 283"/>
                <a:gd name="T7" fmla="*/ 47 h 363"/>
                <a:gd name="T8" fmla="*/ 0 w 283"/>
                <a:gd name="T9" fmla="*/ 47 h 363"/>
                <a:gd name="T10" fmla="*/ 0 w 283"/>
                <a:gd name="T11" fmla="*/ 0 h 363"/>
                <a:gd name="T12" fmla="*/ 283 w 283"/>
                <a:gd name="T13" fmla="*/ 0 h 363"/>
                <a:gd name="T14" fmla="*/ 283 w 283"/>
                <a:gd name="T15" fmla="*/ 47 h 363"/>
                <a:gd name="T16" fmla="*/ 168 w 283"/>
                <a:gd name="T17" fmla="*/ 47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3" h="363">
                  <a:moveTo>
                    <a:pt x="168" y="47"/>
                  </a:moveTo>
                  <a:lnTo>
                    <a:pt x="168" y="363"/>
                  </a:lnTo>
                  <a:lnTo>
                    <a:pt x="114" y="363"/>
                  </a:lnTo>
                  <a:lnTo>
                    <a:pt x="114" y="47"/>
                  </a:lnTo>
                  <a:lnTo>
                    <a:pt x="0" y="47"/>
                  </a:lnTo>
                  <a:lnTo>
                    <a:pt x="0" y="0"/>
                  </a:lnTo>
                  <a:lnTo>
                    <a:pt x="283" y="0"/>
                  </a:lnTo>
                  <a:lnTo>
                    <a:pt x="283" y="47"/>
                  </a:lnTo>
                  <a:lnTo>
                    <a:pt x="168" y="47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8" name="Freeform 21"/>
            <p:cNvSpPr>
              <a:spLocks noEditPoints="1"/>
            </p:cNvSpPr>
            <p:nvPr userDrawn="1"/>
          </p:nvSpPr>
          <p:spPr bwMode="auto">
            <a:xfrm>
              <a:off x="7969250" y="660133"/>
              <a:ext cx="114299" cy="163512"/>
            </a:xfrm>
            <a:custGeom>
              <a:avLst/>
              <a:gdLst>
                <a:gd name="T0" fmla="*/ 199 w 321"/>
                <a:gd name="T1" fmla="*/ 57 h 459"/>
                <a:gd name="T2" fmla="*/ 185 w 321"/>
                <a:gd name="T3" fmla="*/ 43 h 459"/>
                <a:gd name="T4" fmla="*/ 185 w 321"/>
                <a:gd name="T5" fmla="*/ 14 h 459"/>
                <a:gd name="T6" fmla="*/ 199 w 321"/>
                <a:gd name="T7" fmla="*/ 0 h 459"/>
                <a:gd name="T8" fmla="*/ 215 w 321"/>
                <a:gd name="T9" fmla="*/ 0 h 459"/>
                <a:gd name="T10" fmla="*/ 230 w 321"/>
                <a:gd name="T11" fmla="*/ 14 h 459"/>
                <a:gd name="T12" fmla="*/ 230 w 321"/>
                <a:gd name="T13" fmla="*/ 43 h 459"/>
                <a:gd name="T14" fmla="*/ 215 w 321"/>
                <a:gd name="T15" fmla="*/ 57 h 459"/>
                <a:gd name="T16" fmla="*/ 199 w 321"/>
                <a:gd name="T17" fmla="*/ 57 h 459"/>
                <a:gd name="T18" fmla="*/ 176 w 321"/>
                <a:gd name="T19" fmla="*/ 166 h 459"/>
                <a:gd name="T20" fmla="*/ 167 w 321"/>
                <a:gd name="T21" fmla="*/ 137 h 459"/>
                <a:gd name="T22" fmla="*/ 153 w 321"/>
                <a:gd name="T23" fmla="*/ 137 h 459"/>
                <a:gd name="T24" fmla="*/ 144 w 321"/>
                <a:gd name="T25" fmla="*/ 166 h 459"/>
                <a:gd name="T26" fmla="*/ 102 w 321"/>
                <a:gd name="T27" fmla="*/ 304 h 459"/>
                <a:gd name="T28" fmla="*/ 218 w 321"/>
                <a:gd name="T29" fmla="*/ 304 h 459"/>
                <a:gd name="T30" fmla="*/ 176 w 321"/>
                <a:gd name="T31" fmla="*/ 166 h 459"/>
                <a:gd name="T32" fmla="*/ 105 w 321"/>
                <a:gd name="T33" fmla="*/ 57 h 459"/>
                <a:gd name="T34" fmla="*/ 92 w 321"/>
                <a:gd name="T35" fmla="*/ 43 h 459"/>
                <a:gd name="T36" fmla="*/ 92 w 321"/>
                <a:gd name="T37" fmla="*/ 14 h 459"/>
                <a:gd name="T38" fmla="*/ 105 w 321"/>
                <a:gd name="T39" fmla="*/ 0 h 459"/>
                <a:gd name="T40" fmla="*/ 122 w 321"/>
                <a:gd name="T41" fmla="*/ 0 h 459"/>
                <a:gd name="T42" fmla="*/ 136 w 321"/>
                <a:gd name="T43" fmla="*/ 14 h 459"/>
                <a:gd name="T44" fmla="*/ 136 w 321"/>
                <a:gd name="T45" fmla="*/ 43 h 459"/>
                <a:gd name="T46" fmla="*/ 122 w 321"/>
                <a:gd name="T47" fmla="*/ 57 h 459"/>
                <a:gd name="T48" fmla="*/ 105 w 321"/>
                <a:gd name="T49" fmla="*/ 57 h 459"/>
                <a:gd name="T50" fmla="*/ 88 w 321"/>
                <a:gd name="T51" fmla="*/ 350 h 459"/>
                <a:gd name="T52" fmla="*/ 54 w 321"/>
                <a:gd name="T53" fmla="*/ 459 h 459"/>
                <a:gd name="T54" fmla="*/ 0 w 321"/>
                <a:gd name="T55" fmla="*/ 459 h 459"/>
                <a:gd name="T56" fmla="*/ 114 w 321"/>
                <a:gd name="T57" fmla="*/ 110 h 459"/>
                <a:gd name="T58" fmla="*/ 133 w 321"/>
                <a:gd name="T59" fmla="*/ 96 h 459"/>
                <a:gd name="T60" fmla="*/ 187 w 321"/>
                <a:gd name="T61" fmla="*/ 96 h 459"/>
                <a:gd name="T62" fmla="*/ 206 w 321"/>
                <a:gd name="T63" fmla="*/ 110 h 459"/>
                <a:gd name="T64" fmla="*/ 321 w 321"/>
                <a:gd name="T65" fmla="*/ 459 h 459"/>
                <a:gd name="T66" fmla="*/ 266 w 321"/>
                <a:gd name="T67" fmla="*/ 459 h 459"/>
                <a:gd name="T68" fmla="*/ 233 w 321"/>
                <a:gd name="T69" fmla="*/ 350 h 459"/>
                <a:gd name="T70" fmla="*/ 88 w 321"/>
                <a:gd name="T71" fmla="*/ 350 h 4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21" h="459">
                  <a:moveTo>
                    <a:pt x="199" y="57"/>
                  </a:moveTo>
                  <a:cubicBezTo>
                    <a:pt x="189" y="57"/>
                    <a:pt x="185" y="53"/>
                    <a:pt x="185" y="43"/>
                  </a:cubicBezTo>
                  <a:lnTo>
                    <a:pt x="185" y="14"/>
                  </a:lnTo>
                  <a:cubicBezTo>
                    <a:pt x="185" y="6"/>
                    <a:pt x="189" y="0"/>
                    <a:pt x="199" y="0"/>
                  </a:cubicBezTo>
                  <a:lnTo>
                    <a:pt x="215" y="0"/>
                  </a:lnTo>
                  <a:cubicBezTo>
                    <a:pt x="224" y="0"/>
                    <a:pt x="230" y="6"/>
                    <a:pt x="230" y="14"/>
                  </a:cubicBezTo>
                  <a:lnTo>
                    <a:pt x="230" y="43"/>
                  </a:lnTo>
                  <a:cubicBezTo>
                    <a:pt x="230" y="53"/>
                    <a:pt x="224" y="57"/>
                    <a:pt x="215" y="57"/>
                  </a:cubicBezTo>
                  <a:lnTo>
                    <a:pt x="199" y="57"/>
                  </a:lnTo>
                  <a:close/>
                  <a:moveTo>
                    <a:pt x="176" y="166"/>
                  </a:moveTo>
                  <a:cubicBezTo>
                    <a:pt x="173" y="157"/>
                    <a:pt x="170" y="146"/>
                    <a:pt x="167" y="137"/>
                  </a:cubicBezTo>
                  <a:lnTo>
                    <a:pt x="153" y="137"/>
                  </a:lnTo>
                  <a:cubicBezTo>
                    <a:pt x="150" y="146"/>
                    <a:pt x="147" y="157"/>
                    <a:pt x="144" y="166"/>
                  </a:cubicBezTo>
                  <a:lnTo>
                    <a:pt x="102" y="304"/>
                  </a:lnTo>
                  <a:lnTo>
                    <a:pt x="218" y="304"/>
                  </a:lnTo>
                  <a:lnTo>
                    <a:pt x="176" y="166"/>
                  </a:lnTo>
                  <a:close/>
                  <a:moveTo>
                    <a:pt x="105" y="57"/>
                  </a:moveTo>
                  <a:cubicBezTo>
                    <a:pt x="96" y="57"/>
                    <a:pt x="92" y="53"/>
                    <a:pt x="92" y="43"/>
                  </a:cubicBezTo>
                  <a:lnTo>
                    <a:pt x="92" y="14"/>
                  </a:lnTo>
                  <a:cubicBezTo>
                    <a:pt x="92" y="6"/>
                    <a:pt x="96" y="0"/>
                    <a:pt x="105" y="0"/>
                  </a:cubicBezTo>
                  <a:lnTo>
                    <a:pt x="122" y="0"/>
                  </a:lnTo>
                  <a:cubicBezTo>
                    <a:pt x="132" y="0"/>
                    <a:pt x="136" y="6"/>
                    <a:pt x="136" y="14"/>
                  </a:cubicBezTo>
                  <a:lnTo>
                    <a:pt x="136" y="43"/>
                  </a:lnTo>
                  <a:cubicBezTo>
                    <a:pt x="136" y="53"/>
                    <a:pt x="132" y="57"/>
                    <a:pt x="122" y="57"/>
                  </a:cubicBezTo>
                  <a:lnTo>
                    <a:pt x="105" y="57"/>
                  </a:lnTo>
                  <a:close/>
                  <a:moveTo>
                    <a:pt x="88" y="350"/>
                  </a:moveTo>
                  <a:lnTo>
                    <a:pt x="54" y="459"/>
                  </a:lnTo>
                  <a:lnTo>
                    <a:pt x="0" y="459"/>
                  </a:lnTo>
                  <a:lnTo>
                    <a:pt x="114" y="110"/>
                  </a:lnTo>
                  <a:cubicBezTo>
                    <a:pt x="116" y="102"/>
                    <a:pt x="124" y="96"/>
                    <a:pt x="133" y="96"/>
                  </a:cubicBezTo>
                  <a:lnTo>
                    <a:pt x="187" y="96"/>
                  </a:lnTo>
                  <a:cubicBezTo>
                    <a:pt x="196" y="96"/>
                    <a:pt x="204" y="102"/>
                    <a:pt x="206" y="110"/>
                  </a:cubicBezTo>
                  <a:lnTo>
                    <a:pt x="321" y="459"/>
                  </a:lnTo>
                  <a:lnTo>
                    <a:pt x="266" y="459"/>
                  </a:lnTo>
                  <a:lnTo>
                    <a:pt x="233" y="350"/>
                  </a:lnTo>
                  <a:lnTo>
                    <a:pt x="88" y="350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9" name="Freeform 22"/>
            <p:cNvSpPr>
              <a:spLocks/>
            </p:cNvSpPr>
            <p:nvPr userDrawn="1"/>
          </p:nvSpPr>
          <p:spPr bwMode="auto">
            <a:xfrm>
              <a:off x="8078788" y="695058"/>
              <a:ext cx="100012" cy="128587"/>
            </a:xfrm>
            <a:custGeom>
              <a:avLst/>
              <a:gdLst>
                <a:gd name="T0" fmla="*/ 167 w 282"/>
                <a:gd name="T1" fmla="*/ 47 h 363"/>
                <a:gd name="T2" fmla="*/ 167 w 282"/>
                <a:gd name="T3" fmla="*/ 363 h 363"/>
                <a:gd name="T4" fmla="*/ 114 w 282"/>
                <a:gd name="T5" fmla="*/ 363 h 363"/>
                <a:gd name="T6" fmla="*/ 114 w 282"/>
                <a:gd name="T7" fmla="*/ 47 h 363"/>
                <a:gd name="T8" fmla="*/ 0 w 282"/>
                <a:gd name="T9" fmla="*/ 47 h 363"/>
                <a:gd name="T10" fmla="*/ 0 w 282"/>
                <a:gd name="T11" fmla="*/ 0 h 363"/>
                <a:gd name="T12" fmla="*/ 282 w 282"/>
                <a:gd name="T13" fmla="*/ 0 h 363"/>
                <a:gd name="T14" fmla="*/ 282 w 282"/>
                <a:gd name="T15" fmla="*/ 47 h 363"/>
                <a:gd name="T16" fmla="*/ 167 w 282"/>
                <a:gd name="T17" fmla="*/ 47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2" h="363">
                  <a:moveTo>
                    <a:pt x="167" y="47"/>
                  </a:moveTo>
                  <a:lnTo>
                    <a:pt x="167" y="363"/>
                  </a:lnTo>
                  <a:lnTo>
                    <a:pt x="114" y="363"/>
                  </a:lnTo>
                  <a:lnTo>
                    <a:pt x="114" y="47"/>
                  </a:lnTo>
                  <a:lnTo>
                    <a:pt x="0" y="47"/>
                  </a:lnTo>
                  <a:lnTo>
                    <a:pt x="0" y="0"/>
                  </a:lnTo>
                  <a:lnTo>
                    <a:pt x="282" y="0"/>
                  </a:lnTo>
                  <a:lnTo>
                    <a:pt x="282" y="47"/>
                  </a:lnTo>
                  <a:lnTo>
                    <a:pt x="167" y="47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  <p:cxnSp>
        <p:nvCxnSpPr>
          <p:cNvPr id="8" name="Gerade Verbindung 7"/>
          <p:cNvCxnSpPr/>
          <p:nvPr/>
        </p:nvCxnSpPr>
        <p:spPr>
          <a:xfrm>
            <a:off x="326587" y="6835146"/>
            <a:ext cx="9822747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hteck 30"/>
          <p:cNvSpPr/>
          <p:nvPr/>
        </p:nvSpPr>
        <p:spPr>
          <a:xfrm>
            <a:off x="-7275" y="7287554"/>
            <a:ext cx="10483188" cy="8671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05" tIns="50904" rIns="101805" bIns="50904" anchor="ctr"/>
          <a:lstStyle/>
          <a:p>
            <a:pPr algn="ctr">
              <a:defRPr/>
            </a:pPr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5328049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2" r:id="rId1"/>
    <p:sldLayoutId id="2147483883" r:id="rId2"/>
    <p:sldLayoutId id="2147483884" r:id="rId3"/>
    <p:sldLayoutId id="2147483885" r:id="rId4"/>
    <p:sldLayoutId id="2147483886" r:id="rId5"/>
    <p:sldLayoutId id="2147483887" r:id="rId6"/>
    <p:sldLayoutId id="2147483888" r:id="rId7"/>
    <p:sldLayoutId id="2147483889" r:id="rId8"/>
    <p:sldLayoutId id="2147483890" r:id="rId9"/>
    <p:sldLayoutId id="2147483891" r:id="rId10"/>
    <p:sldLayoutId id="2147483892" r:id="rId11"/>
    <p:sldLayoutId id="2147483893" r:id="rId12"/>
    <p:sldLayoutId id="2147483894" r:id="rId13"/>
    <p:sldLayoutId id="2147483895" r:id="rId14"/>
    <p:sldLayoutId id="2147483896" r:id="rId15"/>
    <p:sldLayoutId id="2147483897" r:id="rId16"/>
    <p:sldLayoutId id="2147483898" r:id="rId17"/>
    <p:sldLayoutId id="2147483899" r:id="rId18"/>
    <p:sldLayoutId id="2147483900" r:id="rId19"/>
  </p:sldLayoutIdLst>
  <p:hf hdr="0"/>
  <p:txStyles>
    <p:titleStyle>
      <a:lvl1pPr algn="l" defTabSz="1018044" rtl="0" eaLnBrk="1" latinLnBrk="0" hangingPunct="1">
        <a:lnSpc>
          <a:spcPts val="2894"/>
        </a:lnSpc>
        <a:spcBef>
          <a:spcPts val="668"/>
        </a:spcBef>
        <a:buNone/>
        <a:defRPr sz="2700" kern="1200" cap="all" baseline="0">
          <a:solidFill>
            <a:schemeClr val="accent3"/>
          </a:solidFill>
          <a:latin typeface="Exo 2 Semi Bold" pitchFamily="50" charset="0"/>
          <a:ea typeface="+mj-ea"/>
          <a:cs typeface="+mj-cs"/>
        </a:defRPr>
      </a:lvl1pPr>
    </p:titleStyle>
    <p:bodyStyle>
      <a:lvl1pPr marL="240484" indent="-240484" algn="l" defTabSz="1018044" rtl="0" eaLnBrk="1" latinLnBrk="0" hangingPunct="1">
        <a:spcBef>
          <a:spcPts val="668"/>
        </a:spcBef>
        <a:spcAft>
          <a:spcPts val="668"/>
        </a:spcAft>
        <a:buFont typeface="Calibri" panose="020F0502020204030204" pitchFamily="34" charset="0"/>
        <a:buChar char="−"/>
        <a:defRPr sz="2000" kern="1200">
          <a:solidFill>
            <a:schemeClr val="accent2"/>
          </a:solidFill>
          <a:latin typeface="+mj-lt"/>
          <a:ea typeface="+mn-ea"/>
          <a:cs typeface="+mn-cs"/>
        </a:defRPr>
      </a:lvl1pPr>
      <a:lvl2pPr marL="480965" indent="-240484" algn="l" defTabSz="1018044" rtl="0" eaLnBrk="1" latinLnBrk="0" hangingPunct="1">
        <a:spcBef>
          <a:spcPts val="668"/>
        </a:spcBef>
        <a:spcAft>
          <a:spcPts val="334"/>
        </a:spcAft>
        <a:buFont typeface="Calibri" panose="020F0502020204030204" pitchFamily="34" charset="0"/>
        <a:buChar char="−"/>
        <a:defRPr sz="2000" kern="1200">
          <a:solidFill>
            <a:schemeClr val="accent2"/>
          </a:solidFill>
          <a:latin typeface="+mj-lt"/>
          <a:ea typeface="+mn-ea"/>
          <a:cs typeface="+mn-cs"/>
        </a:defRPr>
      </a:lvl2pPr>
      <a:lvl3pPr marL="721446" indent="-240484" algn="l" defTabSz="1018044" rtl="0" eaLnBrk="1" latinLnBrk="0" hangingPunct="1">
        <a:spcBef>
          <a:spcPts val="334"/>
        </a:spcBef>
        <a:spcAft>
          <a:spcPts val="334"/>
        </a:spcAft>
        <a:buFont typeface="Calibri" panose="020F0502020204030204" pitchFamily="34" charset="0"/>
        <a:buChar char="−"/>
        <a:defRPr sz="2000" kern="1200">
          <a:solidFill>
            <a:schemeClr val="accent2"/>
          </a:solidFill>
          <a:latin typeface="+mj-lt"/>
          <a:ea typeface="+mn-ea"/>
          <a:cs typeface="+mn-cs"/>
        </a:defRPr>
      </a:lvl3pPr>
      <a:lvl4pPr marL="961931" indent="-240484" algn="l" defTabSz="1018044" rtl="0" eaLnBrk="1" latinLnBrk="0" hangingPunct="1">
        <a:spcBef>
          <a:spcPts val="334"/>
        </a:spcBef>
        <a:buFont typeface="Calibri" panose="020F0502020204030204" pitchFamily="34" charset="0"/>
        <a:buChar char="−"/>
        <a:defRPr sz="2000" kern="1200">
          <a:solidFill>
            <a:schemeClr val="accent2"/>
          </a:solidFill>
          <a:latin typeface="+mj-lt"/>
          <a:ea typeface="+mn-ea"/>
          <a:cs typeface="+mn-cs"/>
        </a:defRPr>
      </a:lvl4pPr>
      <a:lvl5pPr marL="1202414" indent="-240484" algn="l" defTabSz="1018044" rtl="0" eaLnBrk="1" latinLnBrk="0" hangingPunct="1">
        <a:spcBef>
          <a:spcPts val="0"/>
        </a:spcBef>
        <a:buFont typeface="Calibri" panose="020F0502020204030204" pitchFamily="34" charset="0"/>
        <a:buChar char="−"/>
        <a:defRPr sz="2000" kern="1200">
          <a:solidFill>
            <a:schemeClr val="accent2"/>
          </a:solidFill>
          <a:latin typeface="+mj-lt"/>
          <a:ea typeface="+mn-ea"/>
          <a:cs typeface="+mn-cs"/>
        </a:defRPr>
      </a:lvl5pPr>
      <a:lvl6pPr marL="2799620" indent="-254511" algn="l" defTabSz="1018044" rtl="0" eaLnBrk="1" latinLnBrk="0" hangingPunct="1">
        <a:spcBef>
          <a:spcPct val="20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308641" indent="-254511" algn="l" defTabSz="1018044" rtl="0" eaLnBrk="1" latinLnBrk="0" hangingPunct="1">
        <a:spcBef>
          <a:spcPct val="20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817662" indent="-254511" algn="l" defTabSz="1018044" rtl="0" eaLnBrk="1" latinLnBrk="0" hangingPunct="1">
        <a:spcBef>
          <a:spcPct val="20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326685" indent="-254511" algn="l" defTabSz="1018044" rtl="0" eaLnBrk="1" latinLnBrk="0" hangingPunct="1">
        <a:spcBef>
          <a:spcPct val="20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018044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9021" algn="l" defTabSz="1018044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18044" algn="l" defTabSz="1018044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27065" algn="l" defTabSz="1018044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36087" algn="l" defTabSz="1018044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45110" algn="l" defTabSz="1018044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54131" algn="l" defTabSz="1018044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563150" algn="l" defTabSz="1018044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072175" algn="l" defTabSz="1018044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473902" y="2244652"/>
            <a:ext cx="5728378" cy="1223999"/>
          </a:xfrm>
        </p:spPr>
        <p:txBody>
          <a:bodyPr/>
          <a:lstStyle/>
          <a:p>
            <a:r>
              <a:rPr lang="en-US" dirty="0" err="1" smtClean="0"/>
              <a:t>Vorlesung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b="1" dirty="0" err="1" smtClean="0"/>
              <a:t>Netzwerksicherheit</a:t>
            </a:r>
            <a:endParaRPr lang="de-DE" b="1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473902" y="4080742"/>
            <a:ext cx="5728378" cy="1325901"/>
          </a:xfrm>
        </p:spPr>
        <p:txBody>
          <a:bodyPr/>
          <a:lstStyle/>
          <a:p>
            <a:r>
              <a:rPr lang="en-US" sz="3000" dirty="0" err="1" smtClean="0"/>
              <a:t>Sommersemester</a:t>
            </a:r>
            <a:r>
              <a:rPr lang="en-US" sz="3000" dirty="0" smtClean="0"/>
              <a:t> 2022</a:t>
            </a:r>
          </a:p>
          <a:p>
            <a:r>
              <a:rPr lang="en-US" sz="3000" dirty="0" smtClean="0"/>
              <a:t>Mo. 14-16 </a:t>
            </a:r>
            <a:r>
              <a:rPr lang="en-US" sz="3000" dirty="0" err="1" smtClean="0"/>
              <a:t>Uhr</a:t>
            </a:r>
            <a:endParaRPr lang="de-DE" sz="3000" dirty="0"/>
          </a:p>
        </p:txBody>
      </p:sp>
    </p:spTree>
    <p:extLst>
      <p:ext uri="{BB962C8B-B14F-4D97-AF65-F5344CB8AC3E}">
        <p14:creationId xmlns="" xmlns:p14="http://schemas.microsoft.com/office/powerpoint/2010/main" val="3108132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IPv6 Multicast </a:t>
            </a:r>
            <a:r>
              <a:rPr lang="en-US" dirty="0" err="1" smtClean="0"/>
              <a:t>verwundbarkeiten</a:t>
            </a:r>
            <a:r>
              <a:rPr lang="en-US" dirty="0" smtClean="0"/>
              <a:t> 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buFont typeface="Wingdings" pitchFamily="2" charset="2"/>
              <a:buChar char="§"/>
            </a:pPr>
            <a:r>
              <a:rPr lang="en-US" dirty="0" err="1" smtClean="0"/>
              <a:t>Auch</a:t>
            </a:r>
            <a:r>
              <a:rPr lang="en-US" dirty="0" smtClean="0"/>
              <a:t> </a:t>
            </a:r>
            <a:r>
              <a:rPr lang="en-US" dirty="0" err="1" smtClean="0"/>
              <a:t>möglich</a:t>
            </a:r>
            <a:r>
              <a:rPr lang="en-US" dirty="0" smtClean="0"/>
              <a:t>: Multicast-</a:t>
            </a:r>
            <a:r>
              <a:rPr lang="en-US" dirty="0" err="1" smtClean="0"/>
              <a:t>Adresse</a:t>
            </a:r>
            <a:r>
              <a:rPr lang="en-US" dirty="0" smtClean="0"/>
              <a:t> </a:t>
            </a:r>
            <a:r>
              <a:rPr lang="en-US" dirty="0" err="1" smtClean="0"/>
              <a:t>als</a:t>
            </a:r>
            <a:r>
              <a:rPr lang="en-US" dirty="0" smtClean="0"/>
              <a:t> </a:t>
            </a:r>
            <a:r>
              <a:rPr lang="en-US" dirty="0" err="1" smtClean="0"/>
              <a:t>Absender</a:t>
            </a:r>
            <a:r>
              <a:rPr lang="en-US" dirty="0" smtClean="0"/>
              <a:t>!</a:t>
            </a:r>
          </a:p>
          <a:p>
            <a:pPr lvl="2">
              <a:buFont typeface="Wingdings" pitchFamily="2" charset="2"/>
              <a:buChar char="§"/>
            </a:pPr>
            <a:r>
              <a:rPr lang="en-US" dirty="0" err="1" smtClean="0"/>
              <a:t>Hält</a:t>
            </a:r>
            <a:r>
              <a:rPr lang="en-US" dirty="0" smtClean="0"/>
              <a:t> </a:t>
            </a:r>
            <a:r>
              <a:rPr lang="en-US" dirty="0" err="1" smtClean="0"/>
              <a:t>alle</a:t>
            </a:r>
            <a:r>
              <a:rPr lang="en-US" dirty="0" smtClean="0"/>
              <a:t> Hosts </a:t>
            </a:r>
            <a:r>
              <a:rPr lang="en-US" dirty="0" err="1" smtClean="0"/>
              <a:t>gleichermaßen</a:t>
            </a:r>
            <a:r>
              <a:rPr lang="en-US" dirty="0" smtClean="0"/>
              <a:t> auf </a:t>
            </a:r>
            <a:r>
              <a:rPr lang="en-US" dirty="0" err="1" smtClean="0"/>
              <a:t>Trab</a:t>
            </a:r>
            <a:r>
              <a:rPr lang="en-US" dirty="0" smtClean="0"/>
              <a:t>!</a:t>
            </a:r>
          </a:p>
          <a:p>
            <a:pPr lvl="2">
              <a:buFont typeface="Wingdings" pitchFamily="2" charset="2"/>
              <a:buChar char="§"/>
            </a:pPr>
            <a:r>
              <a:rPr lang="en-US" dirty="0" smtClean="0"/>
              <a:t>ICMPv6-Error-Nachrichten </a:t>
            </a:r>
            <a:r>
              <a:rPr lang="en-US" dirty="0" err="1" smtClean="0"/>
              <a:t>dürfen</a:t>
            </a:r>
            <a:r>
              <a:rPr lang="en-US" dirty="0" smtClean="0"/>
              <a:t> </a:t>
            </a:r>
            <a:r>
              <a:rPr lang="en-US" dirty="0" err="1" smtClean="0"/>
              <a:t>nicht</a:t>
            </a:r>
            <a:r>
              <a:rPr lang="en-US" dirty="0" smtClean="0"/>
              <a:t> an </a:t>
            </a:r>
            <a:r>
              <a:rPr lang="en-US" dirty="0" err="1" smtClean="0"/>
              <a:t>eine</a:t>
            </a:r>
            <a:r>
              <a:rPr lang="en-US" dirty="0" smtClean="0"/>
              <a:t> multicast-</a:t>
            </a:r>
            <a:r>
              <a:rPr lang="en-US" dirty="0" err="1" smtClean="0"/>
              <a:t>Adresse</a:t>
            </a:r>
            <a:r>
              <a:rPr lang="en-US" dirty="0" smtClean="0"/>
              <a:t> </a:t>
            </a:r>
            <a:r>
              <a:rPr lang="en-US" dirty="0" err="1" smtClean="0"/>
              <a:t>gesendet</a:t>
            </a:r>
            <a:r>
              <a:rPr lang="en-US" dirty="0" smtClean="0"/>
              <a:t> </a:t>
            </a:r>
            <a:r>
              <a:rPr lang="en-US" dirty="0" err="1" smtClean="0"/>
              <a:t>werden</a:t>
            </a:r>
            <a:r>
              <a:rPr lang="en-US" dirty="0" smtClean="0"/>
              <a:t> (RFC 4443)!</a:t>
            </a:r>
          </a:p>
          <a:p>
            <a:pPr lvl="2">
              <a:buFont typeface="Wingdings" pitchFamily="2" charset="2"/>
              <a:buChar char="§"/>
            </a:pPr>
            <a:endParaRPr lang="en-US" dirty="0" smtClean="0"/>
          </a:p>
          <a:p>
            <a:pPr lvl="2">
              <a:buFont typeface="Wingdings" pitchFamily="2" charset="2"/>
              <a:buChar char="§"/>
            </a:pPr>
            <a:r>
              <a:rPr lang="en-US" dirty="0" err="1" smtClean="0"/>
              <a:t>Lösungen</a:t>
            </a:r>
            <a:r>
              <a:rPr lang="en-US" dirty="0" smtClean="0"/>
              <a:t>:</a:t>
            </a:r>
          </a:p>
          <a:p>
            <a:pPr lvl="3">
              <a:buFont typeface="Wingdings" pitchFamily="2" charset="2"/>
              <a:buChar char="§"/>
            </a:pPr>
            <a:r>
              <a:rPr lang="en-US" dirty="0" err="1" smtClean="0"/>
              <a:t>Verbiete</a:t>
            </a:r>
            <a:r>
              <a:rPr lang="en-US" dirty="0" smtClean="0"/>
              <a:t> am Perimeter </a:t>
            </a:r>
            <a:r>
              <a:rPr lang="en-US" dirty="0" err="1" smtClean="0"/>
              <a:t>eingehende</a:t>
            </a:r>
            <a:r>
              <a:rPr lang="en-US" dirty="0" smtClean="0"/>
              <a:t> </a:t>
            </a:r>
            <a:r>
              <a:rPr lang="en-US" dirty="0" err="1" smtClean="0"/>
              <a:t>Pakete</a:t>
            </a:r>
            <a:r>
              <a:rPr lang="en-US" dirty="0" smtClean="0"/>
              <a:t> </a:t>
            </a:r>
            <a:r>
              <a:rPr lang="en-US" dirty="0" err="1" smtClean="0"/>
              <a:t>mit</a:t>
            </a:r>
            <a:r>
              <a:rPr lang="en-US" dirty="0" smtClean="0"/>
              <a:t> Multicast-</a:t>
            </a:r>
            <a:r>
              <a:rPr lang="en-US" dirty="0" err="1" smtClean="0"/>
              <a:t>Adressen</a:t>
            </a:r>
            <a:r>
              <a:rPr lang="en-US" dirty="0" smtClean="0"/>
              <a:t> (global und site-local) und </a:t>
            </a:r>
            <a:r>
              <a:rPr lang="en-US" dirty="0" err="1" smtClean="0"/>
              <a:t>erlaube</a:t>
            </a:r>
            <a:r>
              <a:rPr lang="en-US" dirty="0" smtClean="0"/>
              <a:t> </a:t>
            </a:r>
            <a:r>
              <a:rPr lang="en-US" dirty="0" err="1" smtClean="0"/>
              <a:t>lediglich</a:t>
            </a:r>
            <a:r>
              <a:rPr lang="en-US" dirty="0" smtClean="0"/>
              <a:t> link-locale </a:t>
            </a:r>
            <a:r>
              <a:rPr lang="en-US" dirty="0" err="1" smtClean="0"/>
              <a:t>Pakete</a:t>
            </a:r>
            <a:endParaRPr lang="en-US" dirty="0" smtClean="0"/>
          </a:p>
          <a:p>
            <a:pPr>
              <a:buFont typeface="Wingdings" pitchFamily="2" charset="2"/>
              <a:buChar char="§"/>
            </a:pP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30. Mai 2022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2022</a:t>
            </a:r>
            <a:endParaRPr lang="de-DE" altLang="x-non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E759618-9C00-4BE6-BEC7-89C58A64E5D0}" type="slidenum">
              <a:rPr lang="de-DE" altLang="x-none" smtClean="0"/>
              <a:pPr>
                <a:defRPr/>
              </a:pPr>
              <a:t>10</a:t>
            </a:fld>
            <a:endParaRPr lang="de-DE" altLang="x-none" dirty="0"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IPv6 Extension header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§"/>
            </a:pPr>
            <a:r>
              <a:rPr lang="en-US" dirty="0" err="1" smtClean="0"/>
              <a:t>Regeln</a:t>
            </a:r>
            <a:r>
              <a:rPr lang="en-US" dirty="0" smtClean="0"/>
              <a:t> </a:t>
            </a:r>
            <a:r>
              <a:rPr lang="en-US" dirty="0" err="1" smtClean="0"/>
              <a:t>für</a:t>
            </a:r>
            <a:r>
              <a:rPr lang="en-US" dirty="0" smtClean="0"/>
              <a:t> Extension Header: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err="1" smtClean="0"/>
              <a:t>Jeder</a:t>
            </a:r>
            <a:r>
              <a:rPr lang="en-US" dirty="0" smtClean="0"/>
              <a:t> Header (</a:t>
            </a:r>
            <a:r>
              <a:rPr lang="en-US" dirty="0" err="1" smtClean="0"/>
              <a:t>Ausnahme</a:t>
            </a:r>
            <a:r>
              <a:rPr lang="en-US" dirty="0" smtClean="0"/>
              <a:t> </a:t>
            </a:r>
            <a:r>
              <a:rPr lang="en-US" dirty="0" err="1" smtClean="0"/>
              <a:t>nur</a:t>
            </a:r>
            <a:r>
              <a:rPr lang="en-US" dirty="0" smtClean="0"/>
              <a:t> </a:t>
            </a:r>
            <a:r>
              <a:rPr lang="en-US" dirty="0" err="1" smtClean="0"/>
              <a:t>für</a:t>
            </a:r>
            <a:r>
              <a:rPr lang="en-US" dirty="0" smtClean="0"/>
              <a:t> Destination-Options-Header) </a:t>
            </a:r>
            <a:r>
              <a:rPr lang="en-US" dirty="0" err="1" smtClean="0"/>
              <a:t>soll</a:t>
            </a:r>
            <a:r>
              <a:rPr lang="en-US" dirty="0" smtClean="0"/>
              <a:t> </a:t>
            </a:r>
            <a:r>
              <a:rPr lang="en-US" dirty="0" err="1" smtClean="0"/>
              <a:t>nur</a:t>
            </a:r>
            <a:r>
              <a:rPr lang="en-US" dirty="0" smtClean="0"/>
              <a:t> </a:t>
            </a:r>
            <a:r>
              <a:rPr lang="en-US" dirty="0" err="1" smtClean="0"/>
              <a:t>einmal</a:t>
            </a:r>
            <a:r>
              <a:rPr lang="en-US" dirty="0" smtClean="0"/>
              <a:t> in </a:t>
            </a:r>
            <a:r>
              <a:rPr lang="en-US" dirty="0" err="1" smtClean="0"/>
              <a:t>einem</a:t>
            </a:r>
            <a:r>
              <a:rPr lang="en-US" dirty="0" smtClean="0"/>
              <a:t> </a:t>
            </a:r>
            <a:r>
              <a:rPr lang="en-US" dirty="0" err="1" smtClean="0"/>
              <a:t>Paket</a:t>
            </a:r>
            <a:r>
              <a:rPr lang="en-US" dirty="0" smtClean="0"/>
              <a:t> </a:t>
            </a:r>
            <a:r>
              <a:rPr lang="en-US" dirty="0" err="1" smtClean="0"/>
              <a:t>enthalten</a:t>
            </a:r>
            <a:r>
              <a:rPr lang="en-US" dirty="0" smtClean="0"/>
              <a:t> </a:t>
            </a:r>
            <a:r>
              <a:rPr lang="en-US" dirty="0" err="1" smtClean="0"/>
              <a:t>sein</a:t>
            </a:r>
            <a:endParaRPr lang="en-US" dirty="0" smtClean="0"/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Hop-by-Hop-Header </a:t>
            </a:r>
            <a:r>
              <a:rPr lang="en-US" dirty="0" err="1" smtClean="0"/>
              <a:t>sollte</a:t>
            </a:r>
            <a:r>
              <a:rPr lang="en-US" dirty="0" smtClean="0"/>
              <a:t> </a:t>
            </a:r>
            <a:r>
              <a:rPr lang="en-US" dirty="0" err="1" smtClean="0"/>
              <a:t>der</a:t>
            </a:r>
            <a:r>
              <a:rPr lang="en-US" dirty="0" smtClean="0"/>
              <a:t> </a:t>
            </a:r>
            <a:r>
              <a:rPr lang="en-US" dirty="0" err="1" smtClean="0"/>
              <a:t>erste</a:t>
            </a:r>
            <a:r>
              <a:rPr lang="en-US" dirty="0" smtClean="0"/>
              <a:t> Header in </a:t>
            </a:r>
            <a:r>
              <a:rPr lang="en-US" dirty="0" err="1" smtClean="0"/>
              <a:t>der</a:t>
            </a:r>
            <a:r>
              <a:rPr lang="en-US" dirty="0" smtClean="0"/>
              <a:t> Header-</a:t>
            </a:r>
            <a:r>
              <a:rPr lang="en-US" dirty="0" err="1" smtClean="0"/>
              <a:t>Kette</a:t>
            </a:r>
            <a:r>
              <a:rPr lang="en-US" dirty="0" smtClean="0"/>
              <a:t> </a:t>
            </a:r>
            <a:r>
              <a:rPr lang="en-US" dirty="0" err="1" smtClean="0"/>
              <a:t>sein</a:t>
            </a:r>
            <a:endParaRPr lang="en-US" dirty="0" smtClean="0"/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Destination-Options-Header </a:t>
            </a:r>
            <a:r>
              <a:rPr lang="en-US" dirty="0" err="1" smtClean="0"/>
              <a:t>soll</a:t>
            </a:r>
            <a:r>
              <a:rPr lang="en-US" dirty="0" smtClean="0"/>
              <a:t> </a:t>
            </a:r>
            <a:r>
              <a:rPr lang="en-US" dirty="0" err="1" smtClean="0"/>
              <a:t>höchstens</a:t>
            </a:r>
            <a:r>
              <a:rPr lang="en-US" dirty="0" smtClean="0"/>
              <a:t> </a:t>
            </a:r>
            <a:r>
              <a:rPr lang="en-US" dirty="0" err="1" smtClean="0"/>
              <a:t>zweimal</a:t>
            </a:r>
            <a:r>
              <a:rPr lang="en-US" dirty="0" smtClean="0"/>
              <a:t> in </a:t>
            </a:r>
            <a:r>
              <a:rPr lang="en-US" dirty="0" err="1" smtClean="0"/>
              <a:t>der</a:t>
            </a:r>
            <a:r>
              <a:rPr lang="en-US" dirty="0" smtClean="0"/>
              <a:t> </a:t>
            </a:r>
            <a:r>
              <a:rPr lang="en-US" dirty="0" err="1" smtClean="0"/>
              <a:t>Kette</a:t>
            </a:r>
            <a:r>
              <a:rPr lang="en-US" dirty="0" smtClean="0"/>
              <a:t> </a:t>
            </a:r>
            <a:r>
              <a:rPr lang="en-US" dirty="0" err="1" smtClean="0"/>
              <a:t>sein</a:t>
            </a:r>
            <a:endParaRPr lang="en-US" dirty="0" smtClean="0"/>
          </a:p>
          <a:p>
            <a:pPr lvl="2">
              <a:buFont typeface="Wingdings" pitchFamily="2" charset="2"/>
              <a:buChar char="§"/>
            </a:pPr>
            <a:r>
              <a:rPr lang="en-US" dirty="0" err="1" smtClean="0"/>
              <a:t>höchstens</a:t>
            </a:r>
            <a:r>
              <a:rPr lang="en-US" dirty="0" smtClean="0"/>
              <a:t> </a:t>
            </a:r>
            <a:r>
              <a:rPr lang="en-US" dirty="0" err="1" smtClean="0"/>
              <a:t>einmal</a:t>
            </a:r>
            <a:r>
              <a:rPr lang="en-US" dirty="0" smtClean="0"/>
              <a:t> </a:t>
            </a:r>
            <a:r>
              <a:rPr lang="en-US" dirty="0" err="1" smtClean="0"/>
              <a:t>vor</a:t>
            </a:r>
            <a:r>
              <a:rPr lang="en-US" dirty="0" smtClean="0"/>
              <a:t> </a:t>
            </a:r>
            <a:r>
              <a:rPr lang="en-US" dirty="0" err="1" smtClean="0"/>
              <a:t>einem</a:t>
            </a:r>
            <a:r>
              <a:rPr lang="en-US" dirty="0" smtClean="0"/>
              <a:t> Routing-Header</a:t>
            </a:r>
          </a:p>
          <a:p>
            <a:pPr lvl="2">
              <a:buFont typeface="Wingdings" pitchFamily="2" charset="2"/>
              <a:buChar char="§"/>
            </a:pPr>
            <a:r>
              <a:rPr lang="en-US" dirty="0" err="1" smtClean="0"/>
              <a:t>höchstens</a:t>
            </a:r>
            <a:r>
              <a:rPr lang="en-US" dirty="0" smtClean="0"/>
              <a:t> </a:t>
            </a:r>
            <a:r>
              <a:rPr lang="en-US" dirty="0" err="1" smtClean="0"/>
              <a:t>einmal</a:t>
            </a:r>
            <a:r>
              <a:rPr lang="en-US" dirty="0" smtClean="0"/>
              <a:t> </a:t>
            </a:r>
            <a:r>
              <a:rPr lang="en-US" dirty="0" err="1" smtClean="0"/>
              <a:t>vor</a:t>
            </a:r>
            <a:r>
              <a:rPr lang="en-US" dirty="0" smtClean="0"/>
              <a:t> </a:t>
            </a:r>
            <a:r>
              <a:rPr lang="en-US" dirty="0" err="1" smtClean="0"/>
              <a:t>dem</a:t>
            </a:r>
            <a:r>
              <a:rPr lang="en-US" dirty="0" smtClean="0"/>
              <a:t> Header </a:t>
            </a:r>
            <a:r>
              <a:rPr lang="en-US" dirty="0" err="1" smtClean="0"/>
              <a:t>der</a:t>
            </a:r>
            <a:r>
              <a:rPr lang="en-US" dirty="0" smtClean="0"/>
              <a:t> </a:t>
            </a:r>
            <a:r>
              <a:rPr lang="en-US" dirty="0" err="1" smtClean="0"/>
              <a:t>darüberliegenden</a:t>
            </a:r>
            <a:r>
              <a:rPr lang="en-US" dirty="0" smtClean="0"/>
              <a:t> </a:t>
            </a:r>
            <a:r>
              <a:rPr lang="en-US" dirty="0" err="1" smtClean="0"/>
              <a:t>Schicht</a:t>
            </a:r>
            <a:endParaRPr lang="en-US" dirty="0" smtClean="0"/>
          </a:p>
          <a:p>
            <a:pPr lvl="1">
              <a:buFont typeface="Wingdings" pitchFamily="2" charset="2"/>
              <a:buChar char="§"/>
            </a:pPr>
            <a:r>
              <a:rPr lang="en-US" dirty="0" err="1" smtClean="0"/>
              <a:t>Der</a:t>
            </a:r>
            <a:r>
              <a:rPr lang="en-US" dirty="0" smtClean="0"/>
              <a:t> Destination-Options-Header </a:t>
            </a:r>
            <a:r>
              <a:rPr lang="en-US" dirty="0" err="1" smtClean="0"/>
              <a:t>sollte</a:t>
            </a:r>
            <a:r>
              <a:rPr lang="en-US" dirty="0" smtClean="0"/>
              <a:t> </a:t>
            </a:r>
            <a:r>
              <a:rPr lang="en-US" dirty="0" err="1" smtClean="0"/>
              <a:t>der</a:t>
            </a:r>
            <a:r>
              <a:rPr lang="en-US" dirty="0" smtClean="0"/>
              <a:t> </a:t>
            </a:r>
            <a:r>
              <a:rPr lang="en-US" dirty="0" err="1" smtClean="0"/>
              <a:t>letzte</a:t>
            </a:r>
            <a:r>
              <a:rPr lang="en-US" dirty="0" smtClean="0"/>
              <a:t> Header in </a:t>
            </a:r>
            <a:r>
              <a:rPr lang="en-US" dirty="0" err="1" smtClean="0"/>
              <a:t>der</a:t>
            </a:r>
            <a:r>
              <a:rPr lang="en-US" dirty="0" smtClean="0"/>
              <a:t> </a:t>
            </a:r>
            <a:r>
              <a:rPr lang="en-US" dirty="0" err="1" smtClean="0"/>
              <a:t>Liste</a:t>
            </a:r>
            <a:r>
              <a:rPr lang="en-US" dirty="0" smtClean="0"/>
              <a:t> </a:t>
            </a:r>
            <a:r>
              <a:rPr lang="en-US" dirty="0" err="1" smtClean="0"/>
              <a:t>sein</a:t>
            </a:r>
            <a:r>
              <a:rPr lang="en-US" dirty="0" smtClean="0"/>
              <a:t> (</a:t>
            </a:r>
            <a:r>
              <a:rPr lang="en-US" dirty="0" err="1" smtClean="0"/>
              <a:t>vor</a:t>
            </a:r>
            <a:r>
              <a:rPr lang="en-US" dirty="0" smtClean="0"/>
              <a:t> </a:t>
            </a:r>
            <a:r>
              <a:rPr lang="en-US" dirty="0" err="1" smtClean="0"/>
              <a:t>dem</a:t>
            </a:r>
            <a:r>
              <a:rPr lang="en-US" dirty="0" smtClean="0"/>
              <a:t> Routing-Header und </a:t>
            </a:r>
            <a:r>
              <a:rPr lang="en-US" dirty="0" err="1" smtClean="0"/>
              <a:t>dem</a:t>
            </a:r>
            <a:r>
              <a:rPr lang="en-US" dirty="0" smtClean="0"/>
              <a:t> Header </a:t>
            </a:r>
            <a:r>
              <a:rPr lang="en-US" dirty="0" err="1" smtClean="0"/>
              <a:t>der</a:t>
            </a:r>
            <a:r>
              <a:rPr lang="en-US" dirty="0" smtClean="0"/>
              <a:t> </a:t>
            </a:r>
            <a:r>
              <a:rPr lang="en-US" dirty="0" err="1" smtClean="0"/>
              <a:t>überliegenden</a:t>
            </a:r>
            <a:r>
              <a:rPr lang="en-US" dirty="0" smtClean="0"/>
              <a:t> </a:t>
            </a:r>
            <a:r>
              <a:rPr lang="en-US" dirty="0" err="1" smtClean="0"/>
              <a:t>Schicht</a:t>
            </a:r>
            <a:r>
              <a:rPr lang="en-US" dirty="0" smtClean="0"/>
              <a:t>)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err="1" smtClean="0"/>
              <a:t>Der</a:t>
            </a:r>
            <a:r>
              <a:rPr lang="en-US" dirty="0" smtClean="0"/>
              <a:t> Fragment-Header </a:t>
            </a:r>
            <a:r>
              <a:rPr lang="en-US" dirty="0" err="1" smtClean="0"/>
              <a:t>soll</a:t>
            </a:r>
            <a:r>
              <a:rPr lang="en-US" dirty="0" smtClean="0"/>
              <a:t> </a:t>
            </a:r>
            <a:r>
              <a:rPr lang="en-US" dirty="0" err="1" smtClean="0"/>
              <a:t>höchstens</a:t>
            </a:r>
            <a:r>
              <a:rPr lang="en-US" dirty="0" smtClean="0"/>
              <a:t> </a:t>
            </a:r>
            <a:r>
              <a:rPr lang="en-US" dirty="0" err="1" smtClean="0"/>
              <a:t>einmal</a:t>
            </a:r>
            <a:r>
              <a:rPr lang="en-US" dirty="0" smtClean="0"/>
              <a:t> </a:t>
            </a:r>
            <a:r>
              <a:rPr lang="en-US" dirty="0" err="1" smtClean="0"/>
              <a:t>vorkommen</a:t>
            </a:r>
            <a:r>
              <a:rPr lang="en-US" dirty="0" smtClean="0"/>
              <a:t> und </a:t>
            </a:r>
            <a:r>
              <a:rPr lang="en-US" dirty="0" err="1" smtClean="0"/>
              <a:t>nicht</a:t>
            </a:r>
            <a:r>
              <a:rPr lang="en-US" dirty="0" smtClean="0"/>
              <a:t> </a:t>
            </a:r>
            <a:r>
              <a:rPr lang="en-US" dirty="0" err="1" smtClean="0"/>
              <a:t>gemeinsam</a:t>
            </a:r>
            <a:r>
              <a:rPr lang="en-US" dirty="0" smtClean="0"/>
              <a:t> </a:t>
            </a:r>
            <a:r>
              <a:rPr lang="en-US" dirty="0" err="1" smtClean="0"/>
              <a:t>mit</a:t>
            </a:r>
            <a:r>
              <a:rPr lang="en-US" dirty="0" smtClean="0"/>
              <a:t> </a:t>
            </a:r>
            <a:r>
              <a:rPr lang="en-US" dirty="0" err="1" smtClean="0"/>
              <a:t>dem</a:t>
            </a:r>
            <a:r>
              <a:rPr lang="en-US" dirty="0" smtClean="0"/>
              <a:t> Jumbo-Payload Hop-by-Hop-Header</a:t>
            </a:r>
          </a:p>
          <a:p>
            <a:pPr lvl="1">
              <a:buFont typeface="Wingdings" pitchFamily="2" charset="2"/>
              <a:buChar char="§"/>
            </a:pP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30. Mai 2022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2022</a:t>
            </a:r>
            <a:endParaRPr lang="de-DE" altLang="x-non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E759618-9C00-4BE6-BEC7-89C58A64E5D0}" type="slidenum">
              <a:rPr lang="de-DE" altLang="x-none" smtClean="0"/>
              <a:pPr>
                <a:defRPr/>
              </a:pPr>
              <a:t>11</a:t>
            </a:fld>
            <a:endParaRPr lang="de-DE" altLang="x-none" dirty="0"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IPv6 Extension Header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§"/>
            </a:pPr>
            <a:r>
              <a:rPr lang="en-US" dirty="0" smtClean="0"/>
              <a:t>RFC 2460 </a:t>
            </a:r>
            <a:r>
              <a:rPr lang="en-US" dirty="0" err="1" smtClean="0"/>
              <a:t>definiert</a:t>
            </a:r>
            <a:r>
              <a:rPr lang="en-US" dirty="0" smtClean="0"/>
              <a:t> </a:t>
            </a:r>
            <a:r>
              <a:rPr lang="en-US" dirty="0" err="1" smtClean="0"/>
              <a:t>eine</a:t>
            </a:r>
            <a:r>
              <a:rPr lang="en-US" dirty="0" smtClean="0"/>
              <a:t> </a:t>
            </a:r>
            <a:r>
              <a:rPr lang="en-US" dirty="0" err="1" smtClean="0"/>
              <a:t>Ordnung</a:t>
            </a:r>
            <a:r>
              <a:rPr lang="en-US" dirty="0" smtClean="0"/>
              <a:t> </a:t>
            </a:r>
            <a:r>
              <a:rPr lang="en-US" dirty="0" err="1" smtClean="0"/>
              <a:t>der</a:t>
            </a:r>
            <a:r>
              <a:rPr lang="en-US" dirty="0" smtClean="0"/>
              <a:t> IPv6-Header </a:t>
            </a:r>
            <a:r>
              <a:rPr lang="en-US" dirty="0" err="1" smtClean="0"/>
              <a:t>wie</a:t>
            </a:r>
            <a:r>
              <a:rPr lang="en-US" dirty="0" smtClean="0"/>
              <a:t> </a:t>
            </a:r>
            <a:r>
              <a:rPr lang="en-US" dirty="0" err="1" smtClean="0"/>
              <a:t>folgt</a:t>
            </a:r>
            <a:r>
              <a:rPr lang="en-US" dirty="0" smtClean="0"/>
              <a:t>:</a:t>
            </a:r>
          </a:p>
          <a:p>
            <a:pPr marL="697681" lvl="1" indent="-457200">
              <a:buFont typeface="Wingdings" pitchFamily="2" charset="2"/>
              <a:buChar char="§"/>
            </a:pPr>
            <a:r>
              <a:rPr lang="en-US" dirty="0" smtClean="0"/>
              <a:t>IPv6-Header</a:t>
            </a:r>
          </a:p>
          <a:p>
            <a:pPr marL="697681" lvl="1" indent="-457200">
              <a:buFont typeface="Wingdings" pitchFamily="2" charset="2"/>
              <a:buChar char="§"/>
            </a:pPr>
            <a:r>
              <a:rPr lang="en-US" dirty="0" smtClean="0"/>
              <a:t>Hop-by-Hop Options-Header</a:t>
            </a:r>
          </a:p>
          <a:p>
            <a:pPr marL="697681" lvl="1" indent="-457200">
              <a:buFont typeface="Wingdings" pitchFamily="2" charset="2"/>
              <a:buChar char="§"/>
            </a:pPr>
            <a:r>
              <a:rPr lang="en-US" dirty="0" smtClean="0"/>
              <a:t>Destination-Options-Header</a:t>
            </a:r>
          </a:p>
          <a:p>
            <a:pPr marL="697681" lvl="1" indent="-457200">
              <a:buFont typeface="Wingdings" pitchFamily="2" charset="2"/>
              <a:buChar char="§"/>
            </a:pPr>
            <a:r>
              <a:rPr lang="en-US" dirty="0" smtClean="0"/>
              <a:t>Routing-Header</a:t>
            </a:r>
          </a:p>
          <a:p>
            <a:pPr marL="697681" lvl="1" indent="-457200">
              <a:buFont typeface="Wingdings" pitchFamily="2" charset="2"/>
              <a:buChar char="§"/>
            </a:pPr>
            <a:r>
              <a:rPr lang="en-US" dirty="0" smtClean="0"/>
              <a:t>Fragment-Header</a:t>
            </a:r>
          </a:p>
          <a:p>
            <a:pPr marL="697681" lvl="1" indent="-457200">
              <a:buFont typeface="Wingdings" pitchFamily="2" charset="2"/>
              <a:buChar char="§"/>
            </a:pPr>
            <a:r>
              <a:rPr lang="en-US" dirty="0" smtClean="0"/>
              <a:t>Authentication-Header</a:t>
            </a:r>
          </a:p>
          <a:p>
            <a:pPr marL="697681" lvl="1" indent="-457200">
              <a:buFont typeface="Wingdings" pitchFamily="2" charset="2"/>
              <a:buChar char="§"/>
            </a:pPr>
            <a:r>
              <a:rPr lang="en-US" dirty="0" smtClean="0"/>
              <a:t>Encapsulating-Security-Payload-Header</a:t>
            </a:r>
          </a:p>
          <a:p>
            <a:pPr marL="697681" lvl="1" indent="-457200">
              <a:buFont typeface="Wingdings" pitchFamily="2" charset="2"/>
              <a:buChar char="§"/>
            </a:pPr>
            <a:r>
              <a:rPr lang="en-US" dirty="0" smtClean="0"/>
              <a:t>Destination-Options-Header</a:t>
            </a:r>
          </a:p>
          <a:p>
            <a:pPr marL="697681" lvl="1" indent="-457200">
              <a:buFont typeface="Wingdings" pitchFamily="2" charset="2"/>
              <a:buChar char="§"/>
            </a:pPr>
            <a:r>
              <a:rPr lang="en-US" dirty="0" smtClean="0"/>
              <a:t>Upper-Layer-Header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30. Mai 2022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2022</a:t>
            </a:r>
            <a:endParaRPr lang="de-DE" altLang="x-non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E759618-9C00-4BE6-BEC7-89C58A64E5D0}" type="slidenum">
              <a:rPr lang="de-DE" altLang="x-none" smtClean="0"/>
              <a:pPr>
                <a:defRPr/>
              </a:pPr>
              <a:t>12</a:t>
            </a:fld>
            <a:endParaRPr lang="de-DE" altLang="x-none" dirty="0"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Router Alert </a:t>
            </a:r>
            <a:r>
              <a:rPr lang="en-US" dirty="0" err="1" smtClean="0"/>
              <a:t>Angriff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§"/>
            </a:pPr>
            <a:r>
              <a:rPr lang="en-US" dirty="0" err="1" smtClean="0"/>
              <a:t>Als</a:t>
            </a:r>
            <a:r>
              <a:rPr lang="en-US" dirty="0" smtClean="0"/>
              <a:t> </a:t>
            </a:r>
            <a:r>
              <a:rPr lang="en-US" dirty="0" err="1" smtClean="0"/>
              <a:t>Teil</a:t>
            </a:r>
            <a:r>
              <a:rPr lang="en-US" dirty="0" smtClean="0"/>
              <a:t> </a:t>
            </a:r>
            <a:r>
              <a:rPr lang="en-US" dirty="0" err="1" smtClean="0"/>
              <a:t>der</a:t>
            </a:r>
            <a:r>
              <a:rPr lang="en-US" dirty="0" smtClean="0"/>
              <a:t> Hop-by-Hop-Header </a:t>
            </a:r>
            <a:r>
              <a:rPr lang="en-US" dirty="0" err="1" smtClean="0"/>
              <a:t>gibt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die Router-Alert-Option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err="1" smtClean="0"/>
              <a:t>Hinweise</a:t>
            </a:r>
            <a:r>
              <a:rPr lang="en-US" dirty="0" smtClean="0"/>
              <a:t> an den Router: </a:t>
            </a:r>
            <a:r>
              <a:rPr lang="en-US" dirty="0" err="1" smtClean="0"/>
              <a:t>Berücksichtige</a:t>
            </a:r>
            <a:r>
              <a:rPr lang="en-US" dirty="0" smtClean="0"/>
              <a:t> </a:t>
            </a:r>
            <a:r>
              <a:rPr lang="en-US" dirty="0" err="1" smtClean="0"/>
              <a:t>alle</a:t>
            </a:r>
            <a:r>
              <a:rPr lang="en-US" dirty="0" smtClean="0"/>
              <a:t> Header des </a:t>
            </a:r>
            <a:r>
              <a:rPr lang="en-US" dirty="0" err="1" smtClean="0"/>
              <a:t>Pakets</a:t>
            </a:r>
            <a:endParaRPr lang="en-US" dirty="0" smtClean="0"/>
          </a:p>
          <a:p>
            <a:pPr>
              <a:buFont typeface="Wingdings" pitchFamily="2" charset="2"/>
              <a:buChar char="§"/>
            </a:pPr>
            <a:r>
              <a:rPr lang="en-US" dirty="0" err="1" smtClean="0"/>
              <a:t>Wird</a:t>
            </a:r>
            <a:r>
              <a:rPr lang="en-US" dirty="0" smtClean="0"/>
              <a:t> die Option </a:t>
            </a:r>
            <a:r>
              <a:rPr lang="en-US" dirty="0" err="1" smtClean="0"/>
              <a:t>unberechtigter</a:t>
            </a:r>
            <a:r>
              <a:rPr lang="en-US" dirty="0" smtClean="0"/>
              <a:t> Weise </a:t>
            </a:r>
            <a:r>
              <a:rPr lang="en-US" dirty="0" err="1" smtClean="0"/>
              <a:t>genutzt</a:t>
            </a:r>
            <a:r>
              <a:rPr lang="en-US" dirty="0" smtClean="0"/>
              <a:t>, </a:t>
            </a:r>
            <a:r>
              <a:rPr lang="en-US" dirty="0" err="1" smtClean="0"/>
              <a:t>wird</a:t>
            </a:r>
            <a:r>
              <a:rPr lang="en-US" dirty="0" smtClean="0"/>
              <a:t> </a:t>
            </a:r>
            <a:r>
              <a:rPr lang="en-US" dirty="0" err="1" smtClean="0"/>
              <a:t>unangemessener</a:t>
            </a:r>
            <a:r>
              <a:rPr lang="en-US" dirty="0" smtClean="0"/>
              <a:t> </a:t>
            </a:r>
            <a:r>
              <a:rPr lang="en-US" dirty="0" err="1" smtClean="0"/>
              <a:t>Aufwand</a:t>
            </a:r>
            <a:r>
              <a:rPr lang="en-US" dirty="0" smtClean="0"/>
              <a:t> </a:t>
            </a:r>
            <a:r>
              <a:rPr lang="en-US" dirty="0" err="1" smtClean="0"/>
              <a:t>beim</a:t>
            </a:r>
            <a:r>
              <a:rPr lang="en-US" dirty="0" smtClean="0"/>
              <a:t> Router  </a:t>
            </a:r>
            <a:r>
              <a:rPr lang="en-US" dirty="0" err="1" smtClean="0"/>
              <a:t>verursacht</a:t>
            </a:r>
            <a:endParaRPr lang="en-US" dirty="0" smtClean="0"/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Router </a:t>
            </a:r>
            <a:r>
              <a:rPr lang="en-US" dirty="0" err="1" smtClean="0"/>
              <a:t>haben</a:t>
            </a:r>
            <a:r>
              <a:rPr lang="en-US" dirty="0" smtClean="0"/>
              <a:t> </a:t>
            </a:r>
            <a:r>
              <a:rPr lang="en-US" dirty="0" err="1" smtClean="0"/>
              <a:t>nur</a:t>
            </a:r>
            <a:r>
              <a:rPr lang="en-US" dirty="0" smtClean="0"/>
              <a:t> </a:t>
            </a:r>
            <a:r>
              <a:rPr lang="en-US" dirty="0" err="1" smtClean="0"/>
              <a:t>eine</a:t>
            </a:r>
            <a:r>
              <a:rPr lang="en-US" dirty="0" smtClean="0"/>
              <a:t> </a:t>
            </a:r>
            <a:r>
              <a:rPr lang="en-US" dirty="0" err="1" smtClean="0"/>
              <a:t>gewisse</a:t>
            </a:r>
            <a:r>
              <a:rPr lang="en-US" dirty="0" smtClean="0"/>
              <a:t> </a:t>
            </a:r>
            <a:r>
              <a:rPr lang="en-US" dirty="0" err="1" smtClean="0"/>
              <a:t>Anzahl</a:t>
            </a:r>
            <a:r>
              <a:rPr lang="en-US" dirty="0" smtClean="0"/>
              <a:t> </a:t>
            </a:r>
            <a:r>
              <a:rPr lang="en-US" dirty="0" err="1" smtClean="0"/>
              <a:t>ungenutzter</a:t>
            </a:r>
            <a:r>
              <a:rPr lang="en-US" dirty="0" smtClean="0"/>
              <a:t> CPU-</a:t>
            </a:r>
            <a:r>
              <a:rPr lang="en-US" dirty="0" err="1" smtClean="0"/>
              <a:t>Zyklen</a:t>
            </a:r>
            <a:r>
              <a:rPr lang="en-US" dirty="0" smtClean="0"/>
              <a:t> </a:t>
            </a:r>
            <a:r>
              <a:rPr lang="en-US" dirty="0" err="1" smtClean="0"/>
              <a:t>für</a:t>
            </a:r>
            <a:r>
              <a:rPr lang="en-US" dirty="0" smtClean="0"/>
              <a:t> die </a:t>
            </a:r>
            <a:r>
              <a:rPr lang="en-US" dirty="0" err="1" smtClean="0"/>
              <a:t>Verarbeitung</a:t>
            </a:r>
            <a:r>
              <a:rPr lang="en-US" dirty="0" smtClean="0"/>
              <a:t> von </a:t>
            </a:r>
            <a:r>
              <a:rPr lang="en-US" dirty="0" err="1" smtClean="0"/>
              <a:t>Ausnahmen</a:t>
            </a:r>
            <a:endParaRPr lang="en-US" dirty="0" smtClean="0"/>
          </a:p>
          <a:p>
            <a:pPr lvl="1">
              <a:buFont typeface="Wingdings" pitchFamily="2" charset="2"/>
              <a:buChar char="§"/>
            </a:pPr>
            <a:r>
              <a:rPr lang="en-US" dirty="0" err="1" smtClean="0"/>
              <a:t>Angreifer</a:t>
            </a:r>
            <a:r>
              <a:rPr lang="en-US" dirty="0" smtClean="0"/>
              <a:t> </a:t>
            </a:r>
            <a:r>
              <a:rPr lang="en-US" dirty="0" err="1" smtClean="0"/>
              <a:t>können</a:t>
            </a:r>
            <a:r>
              <a:rPr lang="en-US" dirty="0" smtClean="0"/>
              <a:t> </a:t>
            </a:r>
            <a:r>
              <a:rPr lang="en-US" dirty="0" err="1" smtClean="0"/>
              <a:t>durch</a:t>
            </a:r>
            <a:r>
              <a:rPr lang="en-US" dirty="0" smtClean="0"/>
              <a:t> </a:t>
            </a:r>
            <a:r>
              <a:rPr lang="en-US" dirty="0" err="1" smtClean="0"/>
              <a:t>viele</a:t>
            </a:r>
            <a:r>
              <a:rPr lang="en-US" dirty="0" smtClean="0"/>
              <a:t> </a:t>
            </a:r>
            <a:r>
              <a:rPr lang="en-US" dirty="0" err="1" smtClean="0"/>
              <a:t>Pakete</a:t>
            </a:r>
            <a:r>
              <a:rPr lang="en-US" dirty="0" smtClean="0"/>
              <a:t> </a:t>
            </a:r>
            <a:r>
              <a:rPr lang="en-US" dirty="0" err="1" smtClean="0"/>
              <a:t>mit</a:t>
            </a:r>
            <a:r>
              <a:rPr lang="en-US" dirty="0" smtClean="0"/>
              <a:t> Router-Alert-Option </a:t>
            </a:r>
            <a:r>
              <a:rPr lang="en-US" dirty="0" err="1" smtClean="0"/>
              <a:t>diese</a:t>
            </a:r>
            <a:r>
              <a:rPr lang="en-US" dirty="0" smtClean="0"/>
              <a:t> </a:t>
            </a:r>
            <a:r>
              <a:rPr lang="en-US" dirty="0" err="1" smtClean="0"/>
              <a:t>Zyklen</a:t>
            </a:r>
            <a:r>
              <a:rPr lang="en-US" dirty="0" smtClean="0"/>
              <a:t> in </a:t>
            </a:r>
            <a:r>
              <a:rPr lang="en-US" dirty="0" err="1" smtClean="0"/>
              <a:t>Anspruch</a:t>
            </a:r>
            <a:r>
              <a:rPr lang="en-US" dirty="0" smtClean="0"/>
              <a:t> </a:t>
            </a:r>
            <a:r>
              <a:rPr lang="en-US" dirty="0" err="1" smtClean="0"/>
              <a:t>nehmen</a:t>
            </a:r>
            <a:r>
              <a:rPr lang="en-US" dirty="0" smtClean="0"/>
              <a:t> und </a:t>
            </a:r>
            <a:r>
              <a:rPr lang="en-US" dirty="0" err="1" smtClean="0"/>
              <a:t>wichtige</a:t>
            </a:r>
            <a:r>
              <a:rPr lang="en-US" dirty="0" smtClean="0"/>
              <a:t> </a:t>
            </a:r>
            <a:r>
              <a:rPr lang="en-US" dirty="0" err="1" smtClean="0"/>
              <a:t>andere</a:t>
            </a:r>
            <a:r>
              <a:rPr lang="en-US" dirty="0" smtClean="0"/>
              <a:t> </a:t>
            </a:r>
            <a:r>
              <a:rPr lang="en-US" dirty="0" err="1" smtClean="0"/>
              <a:t>Ausnahmebehandlung</a:t>
            </a:r>
            <a:r>
              <a:rPr lang="en-US" dirty="0" smtClean="0"/>
              <a:t> </a:t>
            </a:r>
            <a:r>
              <a:rPr lang="en-US" dirty="0" err="1" smtClean="0"/>
              <a:t>unterdrücken</a:t>
            </a:r>
            <a:r>
              <a:rPr lang="en-US" dirty="0" smtClean="0"/>
              <a:t> / </a:t>
            </a:r>
            <a:r>
              <a:rPr lang="en-US" dirty="0" err="1" smtClean="0"/>
              <a:t>verzögern</a:t>
            </a:r>
            <a:endParaRPr lang="en-US" dirty="0" smtClean="0"/>
          </a:p>
          <a:p>
            <a:pPr lvl="1">
              <a:buFont typeface="Wingdings" pitchFamily="2" charset="2"/>
              <a:buChar char="§"/>
            </a:pP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30. Mai 2022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2022</a:t>
            </a:r>
            <a:endParaRPr lang="de-DE" altLang="x-non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E759618-9C00-4BE6-BEC7-89C58A64E5D0}" type="slidenum">
              <a:rPr lang="de-DE" altLang="x-none" smtClean="0"/>
              <a:pPr>
                <a:defRPr/>
              </a:pPr>
              <a:t>13</a:t>
            </a:fld>
            <a:endParaRPr lang="de-DE" altLang="x-none" dirty="0"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Routing Header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§"/>
            </a:pPr>
            <a:r>
              <a:rPr lang="en-US" dirty="0" smtClean="0"/>
              <a:t>RFC 2460 </a:t>
            </a:r>
            <a:r>
              <a:rPr lang="en-US" dirty="0" err="1" smtClean="0"/>
              <a:t>definiert</a:t>
            </a:r>
            <a:r>
              <a:rPr lang="en-US" dirty="0" smtClean="0"/>
              <a:t>, </a:t>
            </a:r>
            <a:r>
              <a:rPr lang="en-US" dirty="0" err="1" smtClean="0"/>
              <a:t>dass</a:t>
            </a:r>
            <a:r>
              <a:rPr lang="en-US" dirty="0" smtClean="0"/>
              <a:t> Router und Hosts </a:t>
            </a:r>
            <a:r>
              <a:rPr lang="en-US" dirty="0" err="1" smtClean="0"/>
              <a:t>existierende</a:t>
            </a:r>
            <a:r>
              <a:rPr lang="en-US" dirty="0" smtClean="0"/>
              <a:t> Routing-Header </a:t>
            </a:r>
            <a:r>
              <a:rPr lang="en-US" dirty="0" err="1" smtClean="0"/>
              <a:t>auswerten</a:t>
            </a:r>
            <a:r>
              <a:rPr lang="en-US" dirty="0" smtClean="0"/>
              <a:t> </a:t>
            </a:r>
            <a:r>
              <a:rPr lang="en-US" dirty="0" err="1" smtClean="0"/>
              <a:t>müssen</a:t>
            </a:r>
            <a:endParaRPr lang="en-US" dirty="0" smtClean="0"/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Es </a:t>
            </a:r>
            <a:r>
              <a:rPr lang="en-US" dirty="0" err="1" smtClean="0"/>
              <a:t>gibt</a:t>
            </a:r>
            <a:r>
              <a:rPr lang="en-US" dirty="0" smtClean="0"/>
              <a:t> </a:t>
            </a:r>
            <a:r>
              <a:rPr lang="en-US" dirty="0" err="1" smtClean="0"/>
              <a:t>zwei</a:t>
            </a:r>
            <a:r>
              <a:rPr lang="en-US" dirty="0" smtClean="0"/>
              <a:t> </a:t>
            </a:r>
            <a:r>
              <a:rPr lang="en-US" dirty="0" err="1" smtClean="0"/>
              <a:t>unterschiedliche</a:t>
            </a:r>
            <a:r>
              <a:rPr lang="en-US" dirty="0" smtClean="0"/>
              <a:t> </a:t>
            </a:r>
            <a:r>
              <a:rPr lang="en-US" dirty="0" err="1" smtClean="0"/>
              <a:t>Typen</a:t>
            </a:r>
            <a:endParaRPr lang="en-US" dirty="0" smtClean="0"/>
          </a:p>
          <a:p>
            <a:pPr lvl="2">
              <a:buFont typeface="Wingdings" pitchFamily="2" charset="2"/>
              <a:buChar char="§"/>
            </a:pPr>
            <a:r>
              <a:rPr lang="en-US" dirty="0" smtClean="0"/>
              <a:t>RH 0: (Source Routing Header) </a:t>
            </a:r>
            <a:r>
              <a:rPr lang="en-US" dirty="0" err="1" smtClean="0"/>
              <a:t>enthält</a:t>
            </a:r>
            <a:r>
              <a:rPr lang="en-US" dirty="0" smtClean="0"/>
              <a:t> </a:t>
            </a:r>
            <a:r>
              <a:rPr lang="en-US" dirty="0" err="1" smtClean="0"/>
              <a:t>eine</a:t>
            </a:r>
            <a:r>
              <a:rPr lang="en-US" dirty="0" smtClean="0"/>
              <a:t> </a:t>
            </a:r>
            <a:r>
              <a:rPr lang="en-US" dirty="0" err="1" smtClean="0"/>
              <a:t>Liste</a:t>
            </a:r>
            <a:r>
              <a:rPr lang="en-US" dirty="0" smtClean="0"/>
              <a:t> von Hops, die </a:t>
            </a:r>
            <a:r>
              <a:rPr lang="en-US" dirty="0" err="1" smtClean="0"/>
              <a:t>ein</a:t>
            </a:r>
            <a:r>
              <a:rPr lang="en-US" dirty="0" smtClean="0"/>
              <a:t> </a:t>
            </a:r>
            <a:r>
              <a:rPr lang="en-US" dirty="0" err="1" smtClean="0"/>
              <a:t>Paket</a:t>
            </a:r>
            <a:r>
              <a:rPr lang="en-US" dirty="0" smtClean="0"/>
              <a:t> </a:t>
            </a:r>
            <a:r>
              <a:rPr lang="en-US" dirty="0" err="1" smtClean="0"/>
              <a:t>besuchen</a:t>
            </a:r>
            <a:r>
              <a:rPr lang="en-US" dirty="0" smtClean="0"/>
              <a:t> </a:t>
            </a:r>
            <a:r>
              <a:rPr lang="en-US" dirty="0" err="1" smtClean="0"/>
              <a:t>soll</a:t>
            </a:r>
            <a:endParaRPr lang="en-US" dirty="0" smtClean="0"/>
          </a:p>
          <a:p>
            <a:pPr lvl="2">
              <a:buFont typeface="Wingdings" pitchFamily="2" charset="2"/>
              <a:buChar char="§"/>
            </a:pPr>
            <a:r>
              <a:rPr lang="en-US" dirty="0" smtClean="0"/>
              <a:t>RH 2: (Mobile IPv6 Header) </a:t>
            </a:r>
            <a:r>
              <a:rPr lang="en-US" dirty="0" err="1" smtClean="0"/>
              <a:t>erlaubt</a:t>
            </a:r>
            <a:r>
              <a:rPr lang="en-US" dirty="0" smtClean="0"/>
              <a:t> </a:t>
            </a:r>
            <a:r>
              <a:rPr lang="en-US" dirty="0" err="1" smtClean="0"/>
              <a:t>eine</a:t>
            </a:r>
            <a:r>
              <a:rPr lang="en-US" dirty="0" smtClean="0"/>
              <a:t> </a:t>
            </a:r>
            <a:r>
              <a:rPr lang="en-US" dirty="0" err="1" smtClean="0"/>
              <a:t>Zuordnung</a:t>
            </a:r>
            <a:r>
              <a:rPr lang="en-US" dirty="0" smtClean="0"/>
              <a:t> </a:t>
            </a:r>
            <a:r>
              <a:rPr lang="en-US" dirty="0" err="1" smtClean="0"/>
              <a:t>mobiler</a:t>
            </a:r>
            <a:r>
              <a:rPr lang="en-US" dirty="0" smtClean="0"/>
              <a:t> Hosts </a:t>
            </a:r>
            <a:r>
              <a:rPr lang="en-US" dirty="0" err="1" smtClean="0"/>
              <a:t>zu</a:t>
            </a:r>
            <a:r>
              <a:rPr lang="en-US" dirty="0" smtClean="0"/>
              <a:t> </a:t>
            </a:r>
            <a:r>
              <a:rPr lang="en-US" dirty="0" err="1" smtClean="0"/>
              <a:t>einem</a:t>
            </a:r>
            <a:r>
              <a:rPr lang="en-US" dirty="0" smtClean="0"/>
              <a:t> </a:t>
            </a:r>
            <a:r>
              <a:rPr lang="en-US" dirty="0" err="1" smtClean="0"/>
              <a:t>Heimnetz</a:t>
            </a:r>
            <a:endParaRPr lang="en-US" dirty="0" smtClean="0"/>
          </a:p>
          <a:p>
            <a:pPr lvl="1">
              <a:buFont typeface="Wingdings" pitchFamily="2" charset="2"/>
              <a:buChar char="§"/>
            </a:pPr>
            <a:r>
              <a:rPr lang="en-US" dirty="0" err="1" smtClean="0"/>
              <a:t>Wie</a:t>
            </a:r>
            <a:r>
              <a:rPr lang="en-US" dirty="0" smtClean="0"/>
              <a:t> </a:t>
            </a:r>
            <a:r>
              <a:rPr lang="en-US" dirty="0" err="1" smtClean="0"/>
              <a:t>funktioniert</a:t>
            </a:r>
            <a:r>
              <a:rPr lang="en-US" dirty="0" smtClean="0"/>
              <a:t> </a:t>
            </a:r>
            <a:r>
              <a:rPr lang="en-US" dirty="0" err="1" smtClean="0"/>
              <a:t>der</a:t>
            </a:r>
            <a:r>
              <a:rPr lang="en-US" dirty="0" smtClean="0"/>
              <a:t> RH 0</a:t>
            </a:r>
            <a:endParaRPr lang="de-DE" dirty="0" smtClean="0"/>
          </a:p>
          <a:p>
            <a:pPr lvl="2">
              <a:buFont typeface="Wingdings" pitchFamily="2" charset="2"/>
              <a:buChar char="§"/>
            </a:pPr>
            <a:r>
              <a:rPr lang="en-US" dirty="0" err="1" smtClean="0"/>
              <a:t>Adresse</a:t>
            </a:r>
            <a:r>
              <a:rPr lang="en-US" dirty="0" smtClean="0"/>
              <a:t> des </a:t>
            </a:r>
            <a:r>
              <a:rPr lang="en-US" dirty="0" err="1" smtClean="0"/>
              <a:t>nächsten</a:t>
            </a:r>
            <a:r>
              <a:rPr lang="en-US" dirty="0" smtClean="0"/>
              <a:t> </a:t>
            </a:r>
            <a:r>
              <a:rPr lang="en-US" dirty="0" err="1" smtClean="0"/>
              <a:t>gewählten</a:t>
            </a:r>
            <a:r>
              <a:rPr lang="en-US" dirty="0" smtClean="0"/>
              <a:t> Hops </a:t>
            </a:r>
            <a:r>
              <a:rPr lang="en-US" dirty="0" err="1" smtClean="0"/>
              <a:t>steht</a:t>
            </a:r>
            <a:r>
              <a:rPr lang="en-US" dirty="0" smtClean="0"/>
              <a:t> in </a:t>
            </a:r>
            <a:r>
              <a:rPr lang="en-US" dirty="0" err="1" smtClean="0"/>
              <a:t>der</a:t>
            </a:r>
            <a:r>
              <a:rPr lang="en-US" dirty="0" smtClean="0"/>
              <a:t> Destination-Address des IPv6-Headers</a:t>
            </a:r>
          </a:p>
          <a:p>
            <a:pPr lvl="2">
              <a:buFont typeface="Wingdings" pitchFamily="2" charset="2"/>
              <a:buChar char="§"/>
            </a:pPr>
            <a:r>
              <a:rPr lang="en-US" dirty="0" err="1" smtClean="0"/>
              <a:t>Jeder</a:t>
            </a:r>
            <a:r>
              <a:rPr lang="en-US" dirty="0" smtClean="0"/>
              <a:t> (</a:t>
            </a:r>
            <a:r>
              <a:rPr lang="en-US" dirty="0" err="1" smtClean="0"/>
              <a:t>Zwischen</a:t>
            </a:r>
            <a:r>
              <a:rPr lang="en-US" dirty="0" smtClean="0"/>
              <a:t>-)</a:t>
            </a:r>
            <a:r>
              <a:rPr lang="en-US" dirty="0" err="1" smtClean="0"/>
              <a:t>Empfänger</a:t>
            </a:r>
            <a:r>
              <a:rPr lang="en-US" dirty="0" smtClean="0"/>
              <a:t> </a:t>
            </a:r>
            <a:r>
              <a:rPr lang="en-US" dirty="0" err="1" smtClean="0"/>
              <a:t>prüft</a:t>
            </a:r>
            <a:r>
              <a:rPr lang="en-US" dirty="0" smtClean="0"/>
              <a:t>, ob </a:t>
            </a:r>
            <a:r>
              <a:rPr lang="en-US" dirty="0" err="1" smtClean="0"/>
              <a:t>ein</a:t>
            </a:r>
            <a:r>
              <a:rPr lang="en-US" dirty="0" smtClean="0"/>
              <a:t> </a:t>
            </a:r>
            <a:r>
              <a:rPr lang="en-US" dirty="0" err="1" smtClean="0"/>
              <a:t>weiterer</a:t>
            </a:r>
            <a:r>
              <a:rPr lang="en-US" dirty="0" smtClean="0"/>
              <a:t> Hop </a:t>
            </a:r>
            <a:r>
              <a:rPr lang="en-US" dirty="0" err="1" smtClean="0"/>
              <a:t>nach</a:t>
            </a:r>
            <a:r>
              <a:rPr lang="en-US" dirty="0" smtClean="0"/>
              <a:t> </a:t>
            </a:r>
            <a:r>
              <a:rPr lang="en-US" dirty="0" err="1" smtClean="0"/>
              <a:t>ihm</a:t>
            </a:r>
            <a:r>
              <a:rPr lang="en-US" dirty="0" smtClean="0"/>
              <a:t> </a:t>
            </a:r>
            <a:r>
              <a:rPr lang="en-US" dirty="0" err="1" smtClean="0"/>
              <a:t>vorgesehen</a:t>
            </a:r>
            <a:r>
              <a:rPr lang="en-US" dirty="0" smtClean="0"/>
              <a:t> </a:t>
            </a:r>
            <a:r>
              <a:rPr lang="en-US" dirty="0" err="1" smtClean="0"/>
              <a:t>ist</a:t>
            </a:r>
            <a:endParaRPr lang="en-US" dirty="0" smtClean="0"/>
          </a:p>
          <a:p>
            <a:pPr lvl="2">
              <a:buFont typeface="Wingdings" pitchFamily="2" charset="2"/>
              <a:buChar char="§"/>
            </a:pPr>
            <a:r>
              <a:rPr lang="en-US" dirty="0" err="1" smtClean="0"/>
              <a:t>Zwischenempfänger</a:t>
            </a:r>
            <a:r>
              <a:rPr lang="en-US" dirty="0" smtClean="0"/>
              <a:t> </a:t>
            </a:r>
            <a:r>
              <a:rPr lang="en-US" dirty="0" err="1" smtClean="0"/>
              <a:t>ersetzt</a:t>
            </a:r>
            <a:r>
              <a:rPr lang="en-US" dirty="0" smtClean="0"/>
              <a:t> die Destination-Address des IPv6-Headers </a:t>
            </a:r>
            <a:r>
              <a:rPr lang="en-US" dirty="0" err="1" smtClean="0"/>
              <a:t>mit</a:t>
            </a:r>
            <a:r>
              <a:rPr lang="en-US" dirty="0" smtClean="0"/>
              <a:t> </a:t>
            </a:r>
            <a:r>
              <a:rPr lang="en-US" dirty="0" err="1" smtClean="0"/>
              <a:t>der</a:t>
            </a:r>
            <a:r>
              <a:rPr lang="en-US" dirty="0" smtClean="0"/>
              <a:t> </a:t>
            </a:r>
            <a:r>
              <a:rPr lang="en-US" dirty="0" err="1" smtClean="0"/>
              <a:t>Adresse</a:t>
            </a:r>
            <a:r>
              <a:rPr lang="en-US" dirty="0" smtClean="0"/>
              <a:t> des </a:t>
            </a:r>
            <a:r>
              <a:rPr lang="en-US" dirty="0" err="1" smtClean="0"/>
              <a:t>nächsten</a:t>
            </a:r>
            <a:r>
              <a:rPr lang="en-US" dirty="0" smtClean="0"/>
              <a:t> </a:t>
            </a:r>
            <a:r>
              <a:rPr lang="en-US" dirty="0" err="1" smtClean="0"/>
              <a:t>Empfängers</a:t>
            </a:r>
            <a:endParaRPr lang="en-US" dirty="0" smtClean="0"/>
          </a:p>
          <a:p>
            <a:pPr lvl="2">
              <a:buFont typeface="Wingdings" pitchFamily="2" charset="2"/>
              <a:buChar char="§"/>
            </a:pPr>
            <a:endParaRPr lang="en-US" dirty="0" smtClean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30. Mai 2022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2022</a:t>
            </a:r>
            <a:endParaRPr lang="de-DE" altLang="x-non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E759618-9C00-4BE6-BEC7-89C58A64E5D0}" type="slidenum">
              <a:rPr lang="de-DE" altLang="x-none" smtClean="0"/>
              <a:pPr>
                <a:defRPr/>
              </a:pPr>
              <a:t>14</a:t>
            </a:fld>
            <a:endParaRPr lang="de-DE" altLang="x-none" dirty="0"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Routing Header </a:t>
            </a:r>
            <a:r>
              <a:rPr lang="en-US" dirty="0" err="1" smtClean="0"/>
              <a:t>Typ</a:t>
            </a:r>
            <a:r>
              <a:rPr lang="en-US" dirty="0" smtClean="0"/>
              <a:t> 0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30. Mai 2022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2022</a:t>
            </a:r>
            <a:endParaRPr lang="de-DE" altLang="x-non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E759618-9C00-4BE6-BEC7-89C58A64E5D0}" type="slidenum">
              <a:rPr lang="de-DE" altLang="x-none" smtClean="0"/>
              <a:pPr>
                <a:defRPr/>
              </a:pPr>
              <a:t>15</a:t>
            </a:fld>
            <a:endParaRPr lang="de-DE" altLang="x-none" dirty="0">
              <a:latin typeface="+mn-lt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7373" y="2160513"/>
            <a:ext cx="9731027" cy="35651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Routing Header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buFont typeface="Wingdings" pitchFamily="2" charset="2"/>
              <a:buChar char="§"/>
            </a:pPr>
            <a:r>
              <a:rPr lang="en-US" dirty="0" err="1" smtClean="0"/>
              <a:t>Angriff</a:t>
            </a:r>
            <a:r>
              <a:rPr lang="en-US" dirty="0" smtClean="0"/>
              <a:t> </a:t>
            </a:r>
            <a:r>
              <a:rPr lang="en-US" dirty="0" err="1" smtClean="0"/>
              <a:t>mit</a:t>
            </a:r>
            <a:r>
              <a:rPr lang="en-US" dirty="0" smtClean="0"/>
              <a:t> RH 0 </a:t>
            </a:r>
            <a:r>
              <a:rPr lang="en-US" dirty="0" err="1" smtClean="0"/>
              <a:t>unter</a:t>
            </a:r>
            <a:r>
              <a:rPr lang="en-US" dirty="0" smtClean="0"/>
              <a:t> </a:t>
            </a:r>
            <a:r>
              <a:rPr lang="en-US" dirty="0" err="1" smtClean="0"/>
              <a:t>Umgehung</a:t>
            </a:r>
            <a:r>
              <a:rPr lang="en-US" dirty="0" smtClean="0"/>
              <a:t> </a:t>
            </a:r>
            <a:r>
              <a:rPr lang="en-US" dirty="0" err="1" smtClean="0"/>
              <a:t>der</a:t>
            </a:r>
            <a:r>
              <a:rPr lang="en-US" dirty="0" smtClean="0"/>
              <a:t> Firewall</a:t>
            </a:r>
            <a:endParaRPr lang="de-DE" dirty="0" smtClean="0"/>
          </a:p>
          <a:p>
            <a:pPr lvl="2">
              <a:buFont typeface="Wingdings" pitchFamily="2" charset="2"/>
              <a:buChar char="§"/>
            </a:pPr>
            <a:r>
              <a:rPr lang="en-US" dirty="0" err="1" smtClean="0"/>
              <a:t>Adresse</a:t>
            </a:r>
            <a:r>
              <a:rPr lang="en-US" dirty="0" smtClean="0"/>
              <a:t> des </a:t>
            </a:r>
            <a:r>
              <a:rPr lang="en-US" dirty="0" err="1" smtClean="0"/>
              <a:t>nächsten</a:t>
            </a:r>
            <a:r>
              <a:rPr lang="en-US" dirty="0" smtClean="0"/>
              <a:t> </a:t>
            </a:r>
            <a:r>
              <a:rPr lang="en-US" dirty="0" err="1" smtClean="0"/>
              <a:t>gewählten</a:t>
            </a:r>
            <a:r>
              <a:rPr lang="en-US" dirty="0" smtClean="0"/>
              <a:t> Hops </a:t>
            </a:r>
            <a:r>
              <a:rPr lang="en-US" dirty="0" err="1" smtClean="0"/>
              <a:t>ist</a:t>
            </a:r>
            <a:r>
              <a:rPr lang="en-US" dirty="0" smtClean="0"/>
              <a:t> die </a:t>
            </a:r>
            <a:r>
              <a:rPr lang="en-US" dirty="0" err="1" smtClean="0"/>
              <a:t>eines</a:t>
            </a:r>
            <a:r>
              <a:rPr lang="en-US" dirty="0" smtClean="0"/>
              <a:t> </a:t>
            </a:r>
            <a:r>
              <a:rPr lang="en-US" dirty="0" err="1" smtClean="0"/>
              <a:t>erreichbaren</a:t>
            </a:r>
            <a:r>
              <a:rPr lang="en-US" dirty="0" smtClean="0"/>
              <a:t> Hosts in </a:t>
            </a:r>
            <a:r>
              <a:rPr lang="en-US" dirty="0" err="1" smtClean="0"/>
              <a:t>einem</a:t>
            </a:r>
            <a:r>
              <a:rPr lang="en-US" dirty="0" smtClean="0"/>
              <a:t> </a:t>
            </a:r>
            <a:r>
              <a:rPr lang="en-US" dirty="0" err="1" smtClean="0"/>
              <a:t>Netzwerk</a:t>
            </a:r>
            <a:endParaRPr lang="en-US" dirty="0" smtClean="0"/>
          </a:p>
          <a:p>
            <a:pPr lvl="2">
              <a:buFont typeface="Wingdings" pitchFamily="2" charset="2"/>
              <a:buChar char="§"/>
            </a:pPr>
            <a:r>
              <a:rPr lang="en-US" dirty="0" smtClean="0"/>
              <a:t>Next-Hop </a:t>
            </a:r>
            <a:r>
              <a:rPr lang="en-US" dirty="0" err="1" smtClean="0"/>
              <a:t>im</a:t>
            </a:r>
            <a:r>
              <a:rPr lang="en-US" dirty="0" smtClean="0"/>
              <a:t> Routing-Header </a:t>
            </a:r>
            <a:r>
              <a:rPr lang="en-US" dirty="0" err="1" smtClean="0"/>
              <a:t>zeigt</a:t>
            </a:r>
            <a:r>
              <a:rPr lang="en-US" dirty="0" smtClean="0"/>
              <a:t> auf </a:t>
            </a:r>
            <a:r>
              <a:rPr lang="en-US" dirty="0" err="1" smtClean="0"/>
              <a:t>einen</a:t>
            </a:r>
            <a:r>
              <a:rPr lang="en-US" dirty="0" smtClean="0"/>
              <a:t> </a:t>
            </a:r>
            <a:r>
              <a:rPr lang="en-US" dirty="0" err="1" smtClean="0"/>
              <a:t>Rechner</a:t>
            </a:r>
            <a:r>
              <a:rPr lang="en-US" dirty="0" smtClean="0"/>
              <a:t>, </a:t>
            </a:r>
            <a:r>
              <a:rPr lang="en-US" dirty="0" err="1" smtClean="0"/>
              <a:t>der</a:t>
            </a:r>
            <a:r>
              <a:rPr lang="en-US" dirty="0" smtClean="0"/>
              <a:t> </a:t>
            </a:r>
            <a:r>
              <a:rPr lang="en-US" dirty="0" err="1" smtClean="0"/>
              <a:t>eigentlich</a:t>
            </a:r>
            <a:r>
              <a:rPr lang="en-US" dirty="0" smtClean="0"/>
              <a:t> von </a:t>
            </a:r>
            <a:r>
              <a:rPr lang="en-US" dirty="0" err="1" smtClean="0"/>
              <a:t>der</a:t>
            </a:r>
            <a:r>
              <a:rPr lang="en-US" dirty="0" smtClean="0"/>
              <a:t> Firewall </a:t>
            </a:r>
            <a:r>
              <a:rPr lang="en-US" dirty="0" err="1" smtClean="0"/>
              <a:t>geschützt</a:t>
            </a:r>
            <a:r>
              <a:rPr lang="en-US" dirty="0" smtClean="0"/>
              <a:t> </a:t>
            </a:r>
            <a:r>
              <a:rPr lang="en-US" dirty="0" err="1" smtClean="0"/>
              <a:t>ist</a:t>
            </a:r>
            <a:endParaRPr lang="en-US" dirty="0" smtClean="0"/>
          </a:p>
          <a:p>
            <a:pPr lvl="2">
              <a:buFont typeface="Wingdings" pitchFamily="2" charset="2"/>
              <a:buChar char="§"/>
            </a:pPr>
            <a:r>
              <a:rPr lang="en-US" dirty="0" smtClean="0"/>
              <a:t>Das </a:t>
            </a:r>
            <a:r>
              <a:rPr lang="en-US" dirty="0" err="1" smtClean="0"/>
              <a:t>Paket</a:t>
            </a:r>
            <a:r>
              <a:rPr lang="en-US" dirty="0" smtClean="0"/>
              <a:t> </a:t>
            </a:r>
            <a:r>
              <a:rPr lang="en-US" dirty="0" err="1" smtClean="0"/>
              <a:t>erreicht</a:t>
            </a:r>
            <a:r>
              <a:rPr lang="en-US" dirty="0" smtClean="0"/>
              <a:t> den </a:t>
            </a:r>
            <a:r>
              <a:rPr lang="en-US" dirty="0" err="1" smtClean="0"/>
              <a:t>Zielhost</a:t>
            </a:r>
            <a:r>
              <a:rPr lang="en-US" dirty="0" smtClean="0"/>
              <a:t> </a:t>
            </a:r>
            <a:r>
              <a:rPr lang="en-US" dirty="0" err="1" smtClean="0"/>
              <a:t>trotz</a:t>
            </a:r>
            <a:r>
              <a:rPr lang="en-US" dirty="0" smtClean="0"/>
              <a:t> </a:t>
            </a:r>
            <a:r>
              <a:rPr lang="en-US" dirty="0" err="1" smtClean="0"/>
              <a:t>vorgeschalteter</a:t>
            </a:r>
            <a:r>
              <a:rPr lang="en-US" dirty="0" smtClean="0"/>
              <a:t> Firewall</a:t>
            </a:r>
          </a:p>
          <a:p>
            <a:pPr lvl="2">
              <a:buFont typeface="Wingdings" pitchFamily="2" charset="2"/>
              <a:buChar char="§"/>
            </a:pPr>
            <a:endParaRPr lang="en-US" dirty="0" smtClean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30. Mai 2022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2022</a:t>
            </a:r>
            <a:endParaRPr lang="de-DE" altLang="x-non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E759618-9C00-4BE6-BEC7-89C58A64E5D0}" type="slidenum">
              <a:rPr lang="de-DE" altLang="x-none" smtClean="0"/>
              <a:pPr>
                <a:defRPr/>
              </a:pPr>
              <a:t>16</a:t>
            </a:fld>
            <a:endParaRPr lang="de-DE" altLang="x-none" dirty="0">
              <a:latin typeface="+mn-lt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87772" y="4043718"/>
            <a:ext cx="7322592" cy="28693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Routing Header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buFont typeface="Wingdings" pitchFamily="2" charset="2"/>
              <a:buChar char="§"/>
            </a:pPr>
            <a:r>
              <a:rPr lang="en-US" dirty="0" smtClean="0"/>
              <a:t>Amplification </a:t>
            </a:r>
            <a:r>
              <a:rPr lang="en-US" dirty="0" err="1" smtClean="0"/>
              <a:t>DoS</a:t>
            </a:r>
            <a:r>
              <a:rPr lang="en-US" dirty="0" smtClean="0"/>
              <a:t> </a:t>
            </a:r>
            <a:r>
              <a:rPr lang="en-US" dirty="0" err="1" smtClean="0"/>
              <a:t>Angriff</a:t>
            </a:r>
            <a:r>
              <a:rPr lang="en-US" dirty="0" smtClean="0"/>
              <a:t> </a:t>
            </a:r>
            <a:r>
              <a:rPr lang="en-US" dirty="0" err="1" smtClean="0"/>
              <a:t>mit</a:t>
            </a:r>
            <a:r>
              <a:rPr lang="en-US" dirty="0" smtClean="0"/>
              <a:t> RH 0</a:t>
            </a:r>
          </a:p>
          <a:p>
            <a:pPr lvl="2">
              <a:buFont typeface="Wingdings" pitchFamily="2" charset="2"/>
              <a:buChar char="§"/>
            </a:pPr>
            <a:r>
              <a:rPr lang="en-US" dirty="0" err="1" smtClean="0"/>
              <a:t>Erstelle</a:t>
            </a:r>
            <a:r>
              <a:rPr lang="en-US" dirty="0" smtClean="0"/>
              <a:t> </a:t>
            </a:r>
            <a:r>
              <a:rPr lang="en-US" dirty="0" err="1" smtClean="0"/>
              <a:t>Pakte</a:t>
            </a:r>
            <a:r>
              <a:rPr lang="en-US" dirty="0" smtClean="0"/>
              <a:t> </a:t>
            </a:r>
            <a:r>
              <a:rPr lang="en-US" dirty="0" err="1" smtClean="0"/>
              <a:t>mit</a:t>
            </a:r>
            <a:r>
              <a:rPr lang="en-US" dirty="0" smtClean="0"/>
              <a:t> </a:t>
            </a:r>
            <a:r>
              <a:rPr lang="en-US" dirty="0" err="1" smtClean="0"/>
              <a:t>einer</a:t>
            </a:r>
            <a:r>
              <a:rPr lang="en-US" dirty="0" smtClean="0"/>
              <a:t> </a:t>
            </a:r>
            <a:r>
              <a:rPr lang="en-US" dirty="0" err="1" smtClean="0"/>
              <a:t>Liste</a:t>
            </a:r>
            <a:r>
              <a:rPr lang="en-US" dirty="0" smtClean="0"/>
              <a:t> </a:t>
            </a:r>
            <a:r>
              <a:rPr lang="en-US" dirty="0" err="1" smtClean="0"/>
              <a:t>zweier</a:t>
            </a:r>
            <a:r>
              <a:rPr lang="en-US" dirty="0" smtClean="0"/>
              <a:t> </a:t>
            </a:r>
            <a:r>
              <a:rPr lang="en-US" dirty="0" err="1" smtClean="0"/>
              <a:t>sich</a:t>
            </a:r>
            <a:r>
              <a:rPr lang="en-US" dirty="0" smtClean="0"/>
              <a:t> </a:t>
            </a:r>
            <a:r>
              <a:rPr lang="en-US" dirty="0" err="1" smtClean="0"/>
              <a:t>wiederholender</a:t>
            </a:r>
            <a:r>
              <a:rPr lang="en-US" dirty="0" smtClean="0"/>
              <a:t> Hops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30. Mai 2022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2022</a:t>
            </a:r>
            <a:endParaRPr lang="de-DE" altLang="x-non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E759618-9C00-4BE6-BEC7-89C58A64E5D0}" type="slidenum">
              <a:rPr lang="de-DE" altLang="x-none" smtClean="0"/>
              <a:pPr>
                <a:defRPr/>
              </a:pPr>
              <a:t>17</a:t>
            </a:fld>
            <a:endParaRPr lang="de-DE" altLang="x-none" dirty="0">
              <a:latin typeface="+mn-lt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81758" y="2033466"/>
            <a:ext cx="8100521" cy="31741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65362" y="4409578"/>
            <a:ext cx="6103685" cy="24314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IPv6 Fragmentation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§"/>
            </a:pPr>
            <a:r>
              <a:rPr lang="en-US" dirty="0" err="1" smtClean="0"/>
              <a:t>Wie</a:t>
            </a:r>
            <a:r>
              <a:rPr lang="en-US" dirty="0" smtClean="0"/>
              <a:t> in IPv4: </a:t>
            </a:r>
            <a:r>
              <a:rPr lang="en-US" dirty="0" err="1" smtClean="0"/>
              <a:t>Fragmentierung</a:t>
            </a:r>
            <a:r>
              <a:rPr lang="en-US" dirty="0" smtClean="0"/>
              <a:t> </a:t>
            </a:r>
            <a:r>
              <a:rPr lang="en-US" dirty="0" err="1" smtClean="0"/>
              <a:t>kann</a:t>
            </a:r>
            <a:r>
              <a:rPr lang="en-US" dirty="0" smtClean="0"/>
              <a:t> </a:t>
            </a:r>
            <a:r>
              <a:rPr lang="en-US" dirty="0" err="1" smtClean="0"/>
              <a:t>schadhafte</a:t>
            </a:r>
            <a:r>
              <a:rPr lang="en-US" dirty="0" smtClean="0"/>
              <a:t> </a:t>
            </a:r>
            <a:r>
              <a:rPr lang="en-US" dirty="0" err="1" smtClean="0"/>
              <a:t>Pakete</a:t>
            </a:r>
            <a:r>
              <a:rPr lang="en-US" dirty="0" smtClean="0"/>
              <a:t> </a:t>
            </a:r>
            <a:r>
              <a:rPr lang="en-US" dirty="0" err="1" smtClean="0"/>
              <a:t>durch</a:t>
            </a:r>
            <a:r>
              <a:rPr lang="en-US" dirty="0" smtClean="0"/>
              <a:t> </a:t>
            </a:r>
            <a:r>
              <a:rPr lang="en-US" dirty="0" err="1" smtClean="0"/>
              <a:t>eine</a:t>
            </a:r>
            <a:r>
              <a:rPr lang="en-US" dirty="0" smtClean="0"/>
              <a:t> Firewall </a:t>
            </a:r>
            <a:r>
              <a:rPr lang="en-US" dirty="0" err="1" smtClean="0"/>
              <a:t>schleusen</a:t>
            </a:r>
            <a:endParaRPr lang="en-US" dirty="0" smtClean="0"/>
          </a:p>
          <a:p>
            <a:pPr>
              <a:buFont typeface="Wingdings" pitchFamily="2" charset="2"/>
              <a:buChar char="§"/>
            </a:pPr>
            <a:r>
              <a:rPr lang="en-US" dirty="0" smtClean="0"/>
              <a:t>Fragmentation </a:t>
            </a:r>
            <a:r>
              <a:rPr lang="en-US" dirty="0" err="1" smtClean="0"/>
              <a:t>DoS</a:t>
            </a:r>
            <a:endParaRPr lang="en-US" dirty="0" smtClean="0"/>
          </a:p>
          <a:p>
            <a:pPr lvl="1">
              <a:buFont typeface="Wingdings" pitchFamily="2" charset="2"/>
              <a:buChar char="§"/>
            </a:pPr>
            <a:r>
              <a:rPr lang="en-US" dirty="0" err="1" smtClean="0"/>
              <a:t>Erstelle</a:t>
            </a:r>
            <a:r>
              <a:rPr lang="en-US" dirty="0" smtClean="0"/>
              <a:t> </a:t>
            </a:r>
            <a:r>
              <a:rPr lang="en-US" dirty="0" err="1" smtClean="0"/>
              <a:t>Pakete</a:t>
            </a:r>
            <a:r>
              <a:rPr lang="en-US" dirty="0" smtClean="0"/>
              <a:t> </a:t>
            </a:r>
            <a:r>
              <a:rPr lang="en-US" dirty="0" err="1" smtClean="0"/>
              <a:t>mit</a:t>
            </a:r>
            <a:r>
              <a:rPr lang="en-US" dirty="0" smtClean="0"/>
              <a:t> n </a:t>
            </a:r>
            <a:r>
              <a:rPr lang="en-US" dirty="0" err="1" smtClean="0"/>
              <a:t>Fragmenten</a:t>
            </a:r>
            <a:endParaRPr lang="en-US" dirty="0" smtClean="0"/>
          </a:p>
          <a:p>
            <a:pPr lvl="1">
              <a:buFont typeface="Wingdings" pitchFamily="2" charset="2"/>
              <a:buChar char="§"/>
            </a:pPr>
            <a:r>
              <a:rPr lang="en-US" dirty="0" err="1" smtClean="0"/>
              <a:t>Sende</a:t>
            </a:r>
            <a:r>
              <a:rPr lang="en-US" dirty="0" smtClean="0"/>
              <a:t> </a:t>
            </a:r>
            <a:r>
              <a:rPr lang="en-US" dirty="0" err="1" smtClean="0"/>
              <a:t>für</a:t>
            </a:r>
            <a:r>
              <a:rPr lang="en-US" dirty="0" smtClean="0"/>
              <a:t> </a:t>
            </a:r>
            <a:r>
              <a:rPr lang="en-US" dirty="0" err="1" smtClean="0"/>
              <a:t>jedes</a:t>
            </a:r>
            <a:r>
              <a:rPr lang="en-US" dirty="0" smtClean="0"/>
              <a:t> </a:t>
            </a:r>
            <a:r>
              <a:rPr lang="en-US" dirty="0" err="1" smtClean="0"/>
              <a:t>Paket</a:t>
            </a:r>
            <a:r>
              <a:rPr lang="en-US" dirty="0" smtClean="0"/>
              <a:t> n-1 </a:t>
            </a:r>
            <a:r>
              <a:rPr lang="en-US" dirty="0" err="1" smtClean="0"/>
              <a:t>Fragmente</a:t>
            </a:r>
            <a:r>
              <a:rPr lang="en-US" dirty="0" smtClean="0"/>
              <a:t> an den </a:t>
            </a:r>
            <a:r>
              <a:rPr lang="en-US" dirty="0" err="1" smtClean="0"/>
              <a:t>Empfänger</a:t>
            </a:r>
            <a:endParaRPr lang="en-US" dirty="0" smtClean="0"/>
          </a:p>
          <a:p>
            <a:pPr lvl="1">
              <a:buFont typeface="Wingdings" pitchFamily="2" charset="2"/>
              <a:buChar char="§"/>
            </a:pPr>
            <a:r>
              <a:rPr lang="en-US" dirty="0" err="1" smtClean="0"/>
              <a:t>Empfänger</a:t>
            </a:r>
            <a:r>
              <a:rPr lang="en-US" dirty="0" smtClean="0"/>
              <a:t> </a:t>
            </a:r>
            <a:r>
              <a:rPr lang="en-US" dirty="0" err="1" smtClean="0"/>
              <a:t>wartet</a:t>
            </a:r>
            <a:r>
              <a:rPr lang="en-US" dirty="0" smtClean="0"/>
              <a:t> auf n. Fragment, </a:t>
            </a:r>
            <a:r>
              <a:rPr lang="en-US" dirty="0" err="1" smtClean="0"/>
              <a:t>hält</a:t>
            </a:r>
            <a:r>
              <a:rPr lang="en-US" dirty="0" smtClean="0"/>
              <a:t> </a:t>
            </a:r>
            <a:r>
              <a:rPr lang="en-US" dirty="0" err="1" smtClean="0"/>
              <a:t>andere</a:t>
            </a:r>
            <a:r>
              <a:rPr lang="en-US" dirty="0" smtClean="0"/>
              <a:t> </a:t>
            </a:r>
            <a:r>
              <a:rPr lang="en-US" dirty="0" err="1" smtClean="0"/>
              <a:t>Fragmente</a:t>
            </a:r>
            <a:r>
              <a:rPr lang="en-US" dirty="0" smtClean="0"/>
              <a:t> </a:t>
            </a:r>
            <a:r>
              <a:rPr lang="en-US" dirty="0" err="1" smtClean="0"/>
              <a:t>im</a:t>
            </a:r>
            <a:r>
              <a:rPr lang="en-US" dirty="0" smtClean="0"/>
              <a:t> </a:t>
            </a:r>
            <a:r>
              <a:rPr lang="en-US" dirty="0" err="1" smtClean="0"/>
              <a:t>Speicher</a:t>
            </a:r>
            <a:endParaRPr lang="en-US" dirty="0" smtClean="0"/>
          </a:p>
          <a:p>
            <a:pPr lvl="2">
              <a:buFont typeface="Wingdings" pitchFamily="2" charset="2"/>
              <a:buChar char="§"/>
            </a:pPr>
            <a:r>
              <a:rPr lang="en-US" dirty="0" smtClean="0"/>
              <a:t>Default Timeout </a:t>
            </a:r>
            <a:r>
              <a:rPr lang="en-US" dirty="0" err="1" smtClean="0"/>
              <a:t>für</a:t>
            </a:r>
            <a:r>
              <a:rPr lang="en-US" dirty="0" smtClean="0"/>
              <a:t> </a:t>
            </a:r>
            <a:r>
              <a:rPr lang="en-US" dirty="0" err="1" smtClean="0"/>
              <a:t>fragmentierte</a:t>
            </a:r>
            <a:r>
              <a:rPr lang="en-US" dirty="0" smtClean="0"/>
              <a:t> </a:t>
            </a:r>
            <a:r>
              <a:rPr lang="en-US" dirty="0" err="1" smtClean="0"/>
              <a:t>Pakete</a:t>
            </a:r>
            <a:r>
              <a:rPr lang="en-US" dirty="0" smtClean="0"/>
              <a:t>: 60 </a:t>
            </a:r>
            <a:r>
              <a:rPr lang="en-US" dirty="0" err="1" smtClean="0"/>
              <a:t>Sekunden</a:t>
            </a:r>
            <a:endParaRPr lang="en-US" dirty="0" smtClean="0"/>
          </a:p>
          <a:p>
            <a:pPr lvl="1">
              <a:buFont typeface="Wingdings" pitchFamily="2" charset="2"/>
              <a:buChar char="§"/>
            </a:pPr>
            <a:r>
              <a:rPr lang="en-US" dirty="0" err="1" smtClean="0"/>
              <a:t>Ressourcen</a:t>
            </a:r>
            <a:r>
              <a:rPr lang="en-US" dirty="0" smtClean="0"/>
              <a:t> </a:t>
            </a:r>
            <a:r>
              <a:rPr lang="en-US" dirty="0" err="1" smtClean="0"/>
              <a:t>beim</a:t>
            </a:r>
            <a:r>
              <a:rPr lang="en-US" dirty="0" smtClean="0"/>
              <a:t> </a:t>
            </a:r>
            <a:r>
              <a:rPr lang="en-US" dirty="0" err="1" smtClean="0"/>
              <a:t>Empfänger</a:t>
            </a:r>
            <a:r>
              <a:rPr lang="en-US" dirty="0" smtClean="0"/>
              <a:t> </a:t>
            </a:r>
            <a:r>
              <a:rPr lang="en-US" dirty="0" err="1" smtClean="0"/>
              <a:t>werden</a:t>
            </a:r>
            <a:r>
              <a:rPr lang="en-US" dirty="0" smtClean="0"/>
              <a:t> </a:t>
            </a:r>
            <a:r>
              <a:rPr lang="en-US" dirty="0" err="1" smtClean="0"/>
              <a:t>blockiert</a:t>
            </a:r>
            <a:endParaRPr lang="en-US" dirty="0" smtClean="0"/>
          </a:p>
          <a:p>
            <a:pPr lvl="2">
              <a:buNone/>
            </a:pPr>
            <a:r>
              <a:rPr lang="en-US" dirty="0" smtClean="0"/>
              <a:t>=&gt; </a:t>
            </a:r>
            <a:r>
              <a:rPr lang="en-US" dirty="0" err="1" smtClean="0"/>
              <a:t>kann</a:t>
            </a:r>
            <a:r>
              <a:rPr lang="en-US" dirty="0" smtClean="0"/>
              <a:t> </a:t>
            </a:r>
            <a:r>
              <a:rPr lang="en-US" dirty="0" err="1" smtClean="0"/>
              <a:t>auch</a:t>
            </a:r>
            <a:r>
              <a:rPr lang="en-US" dirty="0" smtClean="0"/>
              <a:t> </a:t>
            </a:r>
            <a:r>
              <a:rPr lang="en-US" dirty="0" err="1" smtClean="0"/>
              <a:t>eine</a:t>
            </a:r>
            <a:r>
              <a:rPr lang="en-US" dirty="0" smtClean="0"/>
              <a:t> Firewall </a:t>
            </a:r>
            <a:r>
              <a:rPr lang="en-US" dirty="0" err="1" smtClean="0"/>
              <a:t>sein</a:t>
            </a:r>
            <a:r>
              <a:rPr lang="en-US" dirty="0" smtClean="0"/>
              <a:t>, </a:t>
            </a:r>
            <a:r>
              <a:rPr lang="en-US" dirty="0" err="1" smtClean="0"/>
              <a:t>wenn</a:t>
            </a:r>
            <a:r>
              <a:rPr lang="en-US" dirty="0" smtClean="0"/>
              <a:t> </a:t>
            </a:r>
            <a:r>
              <a:rPr lang="en-US" dirty="0" err="1" smtClean="0"/>
              <a:t>sie</a:t>
            </a:r>
            <a:r>
              <a:rPr lang="en-US" dirty="0" smtClean="0"/>
              <a:t> </a:t>
            </a:r>
            <a:r>
              <a:rPr lang="en-US" dirty="0" err="1" smtClean="0"/>
              <a:t>einen</a:t>
            </a:r>
            <a:r>
              <a:rPr lang="en-US" dirty="0" smtClean="0"/>
              <a:t> </a:t>
            </a:r>
            <a:r>
              <a:rPr lang="en-US" dirty="0" err="1" smtClean="0"/>
              <a:t>Datenstrom</a:t>
            </a:r>
            <a:r>
              <a:rPr lang="en-US" dirty="0" smtClean="0"/>
              <a:t> </a:t>
            </a:r>
            <a:r>
              <a:rPr lang="en-US" dirty="0" err="1" smtClean="0"/>
              <a:t>defragmentiert</a:t>
            </a:r>
            <a:endParaRPr lang="en-US" dirty="0" smtClean="0"/>
          </a:p>
          <a:p>
            <a:pPr>
              <a:buFont typeface="Wingdings" pitchFamily="2" charset="2"/>
              <a:buChar char="§"/>
            </a:pPr>
            <a:r>
              <a:rPr lang="en-US" dirty="0" err="1" smtClean="0"/>
              <a:t>Vorteil</a:t>
            </a:r>
            <a:r>
              <a:rPr lang="en-US" dirty="0" smtClean="0"/>
              <a:t> von IPv6 (</a:t>
            </a:r>
            <a:r>
              <a:rPr lang="en-US" dirty="0" err="1" smtClean="0"/>
              <a:t>im</a:t>
            </a:r>
            <a:r>
              <a:rPr lang="en-US" dirty="0" smtClean="0"/>
              <a:t> </a:t>
            </a:r>
            <a:r>
              <a:rPr lang="en-US" dirty="0" err="1" smtClean="0"/>
              <a:t>Vergleich</a:t>
            </a:r>
            <a:r>
              <a:rPr lang="en-US" dirty="0" smtClean="0"/>
              <a:t> </a:t>
            </a:r>
            <a:r>
              <a:rPr lang="en-US" dirty="0" err="1" smtClean="0"/>
              <a:t>zu</a:t>
            </a:r>
            <a:r>
              <a:rPr lang="en-US" dirty="0" smtClean="0"/>
              <a:t> IPv4)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IPv6-Fragmentierung </a:t>
            </a:r>
            <a:r>
              <a:rPr lang="en-US" dirty="0" err="1" smtClean="0"/>
              <a:t>wird</a:t>
            </a:r>
            <a:r>
              <a:rPr lang="en-US" dirty="0" smtClean="0"/>
              <a:t> </a:t>
            </a:r>
            <a:r>
              <a:rPr lang="en-US" dirty="0" err="1" smtClean="0"/>
              <a:t>nicht</a:t>
            </a:r>
            <a:r>
              <a:rPr lang="en-US" dirty="0" smtClean="0"/>
              <a:t> von </a:t>
            </a:r>
            <a:r>
              <a:rPr lang="en-US" dirty="0" err="1" smtClean="0"/>
              <a:t>Routern</a:t>
            </a:r>
            <a:r>
              <a:rPr lang="en-US" dirty="0" smtClean="0"/>
              <a:t> </a:t>
            </a:r>
            <a:r>
              <a:rPr lang="en-US" dirty="0" err="1" smtClean="0"/>
              <a:t>interpretiert</a:t>
            </a:r>
            <a:endParaRPr lang="en-US" dirty="0" smtClean="0"/>
          </a:p>
          <a:p>
            <a:pPr lvl="1">
              <a:buFont typeface="Wingdings" pitchFamily="2" charset="2"/>
              <a:buChar char="§"/>
            </a:pPr>
            <a:r>
              <a:rPr lang="en-US" dirty="0" err="1" smtClean="0"/>
              <a:t>Beschränkung</a:t>
            </a:r>
            <a:r>
              <a:rPr lang="en-US" dirty="0" smtClean="0"/>
              <a:t> auf Hosts </a:t>
            </a:r>
            <a:r>
              <a:rPr lang="en-US" dirty="0" err="1" smtClean="0"/>
              <a:t>als</a:t>
            </a:r>
            <a:r>
              <a:rPr lang="en-US" dirty="0" smtClean="0"/>
              <a:t> </a:t>
            </a:r>
            <a:r>
              <a:rPr lang="en-US" dirty="0" err="1" smtClean="0"/>
              <a:t>mögliches</a:t>
            </a:r>
            <a:r>
              <a:rPr lang="en-US" dirty="0" smtClean="0"/>
              <a:t> </a:t>
            </a:r>
            <a:r>
              <a:rPr lang="en-US" dirty="0" err="1" smtClean="0"/>
              <a:t>Ziel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30. Mai 2022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2022</a:t>
            </a:r>
            <a:endParaRPr lang="de-DE" altLang="x-non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E759618-9C00-4BE6-BEC7-89C58A64E5D0}" type="slidenum">
              <a:rPr lang="de-DE" altLang="x-none" smtClean="0"/>
              <a:pPr>
                <a:defRPr/>
              </a:pPr>
              <a:t>18</a:t>
            </a:fld>
            <a:endParaRPr lang="de-DE" altLang="x-none" dirty="0"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Reconnaissance in IPv6-netzen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§"/>
            </a:pPr>
            <a:r>
              <a:rPr lang="en-US" dirty="0" smtClean="0"/>
              <a:t>Reconnaissance </a:t>
            </a:r>
            <a:r>
              <a:rPr lang="en-US" dirty="0" err="1" smtClean="0"/>
              <a:t>als</a:t>
            </a:r>
            <a:r>
              <a:rPr lang="en-US" dirty="0" smtClean="0"/>
              <a:t> Phase </a:t>
            </a:r>
            <a:r>
              <a:rPr lang="en-US" dirty="0" err="1" smtClean="0"/>
              <a:t>einer</a:t>
            </a:r>
            <a:r>
              <a:rPr lang="en-US" dirty="0" smtClean="0"/>
              <a:t> Intrusion-</a:t>
            </a:r>
            <a:r>
              <a:rPr lang="en-US" dirty="0" err="1" smtClean="0"/>
              <a:t>Killchain</a:t>
            </a:r>
            <a:endParaRPr lang="en-US" dirty="0" smtClean="0"/>
          </a:p>
          <a:p>
            <a:pPr lvl="1">
              <a:buFont typeface="Wingdings" pitchFamily="2" charset="2"/>
              <a:buChar char="§"/>
            </a:pPr>
            <a:r>
              <a:rPr lang="en-US" dirty="0" err="1" smtClean="0"/>
              <a:t>Erstellen</a:t>
            </a:r>
            <a:r>
              <a:rPr lang="en-US" dirty="0" smtClean="0"/>
              <a:t> </a:t>
            </a:r>
            <a:r>
              <a:rPr lang="en-US" dirty="0" err="1" smtClean="0"/>
              <a:t>eines</a:t>
            </a:r>
            <a:r>
              <a:rPr lang="en-US" dirty="0" smtClean="0"/>
              <a:t> </a:t>
            </a:r>
            <a:r>
              <a:rPr lang="en-US" dirty="0" err="1" smtClean="0"/>
              <a:t>Überblicks</a:t>
            </a:r>
            <a:r>
              <a:rPr lang="en-US" dirty="0" smtClean="0"/>
              <a:t> </a:t>
            </a:r>
            <a:r>
              <a:rPr lang="en-US" dirty="0" err="1" smtClean="0"/>
              <a:t>über</a:t>
            </a:r>
            <a:r>
              <a:rPr lang="en-US" dirty="0" smtClean="0"/>
              <a:t> den </a:t>
            </a:r>
            <a:r>
              <a:rPr lang="en-US" dirty="0" err="1" smtClean="0"/>
              <a:t>Aufbau</a:t>
            </a:r>
            <a:r>
              <a:rPr lang="en-US" dirty="0" smtClean="0"/>
              <a:t> </a:t>
            </a:r>
            <a:r>
              <a:rPr lang="en-US" dirty="0" err="1" smtClean="0"/>
              <a:t>eines</a:t>
            </a:r>
            <a:r>
              <a:rPr lang="en-US" dirty="0" smtClean="0"/>
              <a:t> </a:t>
            </a:r>
            <a:r>
              <a:rPr lang="en-US" dirty="0" err="1" smtClean="0"/>
              <a:t>Netzwerks</a:t>
            </a:r>
            <a:endParaRPr lang="en-US" dirty="0" smtClean="0"/>
          </a:p>
          <a:p>
            <a:pPr lvl="2">
              <a:buFont typeface="Wingdings" pitchFamily="2" charset="2"/>
              <a:buChar char="§"/>
            </a:pPr>
            <a:r>
              <a:rPr lang="en-US" dirty="0" smtClean="0"/>
              <a:t>Router</a:t>
            </a:r>
          </a:p>
          <a:p>
            <a:pPr lvl="2">
              <a:buFont typeface="Wingdings" pitchFamily="2" charset="2"/>
              <a:buChar char="§"/>
            </a:pPr>
            <a:r>
              <a:rPr lang="en-US" dirty="0" smtClean="0"/>
              <a:t>DHCP-Server</a:t>
            </a:r>
          </a:p>
          <a:p>
            <a:pPr lvl="2">
              <a:buFont typeface="Wingdings" pitchFamily="2" charset="2"/>
              <a:buChar char="§"/>
            </a:pPr>
            <a:r>
              <a:rPr lang="en-US" dirty="0" err="1" smtClean="0"/>
              <a:t>Domänencontroller</a:t>
            </a:r>
            <a:endParaRPr lang="en-US" dirty="0" smtClean="0"/>
          </a:p>
          <a:p>
            <a:pPr lvl="2">
              <a:buFont typeface="Wingdings" pitchFamily="2" charset="2"/>
              <a:buChar char="§"/>
            </a:pPr>
            <a:r>
              <a:rPr lang="en-US" dirty="0" err="1" smtClean="0"/>
              <a:t>Webserver</a:t>
            </a:r>
            <a:endParaRPr lang="en-US" dirty="0" smtClean="0"/>
          </a:p>
          <a:p>
            <a:pPr lvl="2">
              <a:buFont typeface="Wingdings" pitchFamily="2" charset="2"/>
              <a:buChar char="§"/>
            </a:pPr>
            <a:r>
              <a:rPr lang="en-US" dirty="0" err="1" smtClean="0"/>
              <a:t>Arbeitsplatz-Rechner</a:t>
            </a:r>
            <a:endParaRPr lang="en-US" dirty="0" smtClean="0"/>
          </a:p>
          <a:p>
            <a:pPr lvl="2">
              <a:buFont typeface="Wingdings" pitchFamily="2" charset="2"/>
              <a:buChar char="§"/>
            </a:pPr>
            <a:r>
              <a:rPr lang="en-US" dirty="0" err="1" smtClean="0"/>
              <a:t>Drucker</a:t>
            </a:r>
            <a:endParaRPr lang="en-US" dirty="0" smtClean="0"/>
          </a:p>
          <a:p>
            <a:pPr lvl="2">
              <a:buFont typeface="Wingdings" pitchFamily="2" charset="2"/>
              <a:buChar char="§"/>
            </a:pPr>
            <a:r>
              <a:rPr lang="en-US" dirty="0" smtClean="0"/>
              <a:t>…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IPv4-Enumeration </a:t>
            </a:r>
            <a:r>
              <a:rPr lang="en-US" dirty="0" err="1" smtClean="0"/>
              <a:t>über</a:t>
            </a:r>
            <a:r>
              <a:rPr lang="en-US" dirty="0" smtClean="0"/>
              <a:t> Ping, </a:t>
            </a:r>
            <a:r>
              <a:rPr lang="en-US" dirty="0" err="1" smtClean="0"/>
              <a:t>Syn</a:t>
            </a:r>
            <a:r>
              <a:rPr lang="en-US" dirty="0" smtClean="0"/>
              <a:t>-Scan, … </a:t>
            </a:r>
            <a:r>
              <a:rPr lang="en-US" dirty="0" err="1" smtClean="0"/>
              <a:t>mit</a:t>
            </a:r>
            <a:r>
              <a:rPr lang="en-US" dirty="0" smtClean="0"/>
              <a:t> OS-Detection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err="1" smtClean="0"/>
              <a:t>Adressraum</a:t>
            </a:r>
            <a:r>
              <a:rPr lang="en-US" dirty="0" smtClean="0"/>
              <a:t> </a:t>
            </a:r>
            <a:r>
              <a:rPr lang="en-US" dirty="0" err="1" smtClean="0"/>
              <a:t>bei</a:t>
            </a:r>
            <a:r>
              <a:rPr lang="en-US" dirty="0" smtClean="0"/>
              <a:t> IPv6 </a:t>
            </a:r>
            <a:r>
              <a:rPr lang="en-US" dirty="0" err="1" smtClean="0"/>
              <a:t>ist</a:t>
            </a:r>
            <a:r>
              <a:rPr lang="en-US" dirty="0" smtClean="0"/>
              <a:t> </a:t>
            </a:r>
            <a:r>
              <a:rPr lang="en-US" dirty="0" err="1" smtClean="0"/>
              <a:t>zu</a:t>
            </a:r>
            <a:r>
              <a:rPr lang="en-US" dirty="0" smtClean="0"/>
              <a:t> </a:t>
            </a:r>
            <a:r>
              <a:rPr lang="en-US" dirty="0" err="1" smtClean="0"/>
              <a:t>groß</a:t>
            </a:r>
            <a:r>
              <a:rPr lang="en-US" dirty="0" smtClean="0"/>
              <a:t>, um </a:t>
            </a:r>
            <a:r>
              <a:rPr lang="en-US" dirty="0" err="1" smtClean="0"/>
              <a:t>alle</a:t>
            </a:r>
            <a:r>
              <a:rPr lang="en-US" dirty="0" smtClean="0"/>
              <a:t> </a:t>
            </a:r>
            <a:r>
              <a:rPr lang="en-US" dirty="0" err="1" smtClean="0"/>
              <a:t>Adressen</a:t>
            </a:r>
            <a:r>
              <a:rPr lang="en-US" dirty="0" smtClean="0"/>
              <a:t> </a:t>
            </a:r>
            <a:r>
              <a:rPr lang="en-US" dirty="0" err="1" smtClean="0"/>
              <a:t>zu</a:t>
            </a:r>
            <a:r>
              <a:rPr lang="en-US" dirty="0" smtClean="0"/>
              <a:t> </a:t>
            </a:r>
            <a:r>
              <a:rPr lang="en-US" dirty="0" err="1" smtClean="0"/>
              <a:t>testen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30. Mai 2022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2022</a:t>
            </a:r>
            <a:endParaRPr lang="de-DE" altLang="x-non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E759618-9C00-4BE6-BEC7-89C58A64E5D0}" type="slidenum">
              <a:rPr lang="de-DE" altLang="x-none" smtClean="0"/>
              <a:pPr>
                <a:defRPr/>
              </a:pPr>
              <a:t>19</a:t>
            </a:fld>
            <a:endParaRPr lang="de-DE" altLang="x-none" dirty="0"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platzhalter 1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Kapitel 5</a:t>
            </a:r>
          </a:p>
        </p:txBody>
      </p:sp>
      <p:sp>
        <p:nvSpPr>
          <p:cNvPr id="14" name="Titel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x-none" dirty="0" smtClean="0"/>
              <a:t>Internet Protocol v6</a:t>
            </a:r>
            <a:br>
              <a:rPr lang="en-US" altLang="x-none" dirty="0" smtClean="0"/>
            </a:br>
            <a:r>
              <a:rPr lang="en-US" altLang="x-none" dirty="0" smtClean="0"/>
              <a:t>Security Aspects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Matthias Wübbeling - Vorlesung Netzwerksicherheit - SoSe 2022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F1E04-A1A3-475C-A843-CFD0985386EF}" type="slidenum">
              <a:rPr lang="de-DE" smtClean="0"/>
              <a:pPr/>
              <a:t>2</a:t>
            </a:fld>
            <a:endParaRPr lang="de-DE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30. Mai 2022</a:t>
            </a:r>
            <a:endParaRPr lang="de-DE"/>
          </a:p>
        </p:txBody>
      </p:sp>
    </p:spTree>
    <p:extLst>
      <p:ext uri="{BB962C8B-B14F-4D97-AF65-F5344CB8AC3E}">
        <p14:creationId xmlns="" xmlns:p14="http://schemas.microsoft.com/office/powerpoint/2010/main" val="127308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Reconnaissance in IPv6-netzen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4423" y="1716816"/>
            <a:ext cx="9820077" cy="4692169"/>
          </a:xfrm>
        </p:spPr>
        <p:txBody>
          <a:bodyPr/>
          <a:lstStyle/>
          <a:p>
            <a:pPr>
              <a:buFont typeface="Wingdings" pitchFamily="2" charset="2"/>
              <a:buChar char="§"/>
            </a:pPr>
            <a:r>
              <a:rPr lang="en-US" dirty="0" err="1" smtClean="0"/>
              <a:t>Finden</a:t>
            </a:r>
            <a:r>
              <a:rPr lang="en-US" dirty="0" smtClean="0"/>
              <a:t> von Hosts </a:t>
            </a:r>
            <a:r>
              <a:rPr lang="en-US" dirty="0" err="1" smtClean="0"/>
              <a:t>mittels</a:t>
            </a:r>
            <a:r>
              <a:rPr lang="en-US" dirty="0" smtClean="0"/>
              <a:t> Multicast-</a:t>
            </a:r>
            <a:r>
              <a:rPr lang="en-US" dirty="0" err="1" smtClean="0"/>
              <a:t>Adressen</a:t>
            </a:r>
            <a:endParaRPr lang="en-US" dirty="0" smtClean="0"/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Von den </a:t>
            </a:r>
            <a:r>
              <a:rPr lang="en-US" dirty="0" err="1" smtClean="0"/>
              <a:t>vielen</a:t>
            </a:r>
            <a:r>
              <a:rPr lang="en-US" dirty="0" smtClean="0"/>
              <a:t> Multicast-</a:t>
            </a:r>
            <a:r>
              <a:rPr lang="en-US" dirty="0" err="1" smtClean="0"/>
              <a:t>Adressen</a:t>
            </a:r>
            <a:r>
              <a:rPr lang="en-US" dirty="0" smtClean="0"/>
              <a:t> </a:t>
            </a:r>
            <a:r>
              <a:rPr lang="en-US" dirty="0" err="1" smtClean="0"/>
              <a:t>eignen</a:t>
            </a:r>
            <a:r>
              <a:rPr lang="en-US" dirty="0" smtClean="0"/>
              <a:t> </a:t>
            </a:r>
            <a:r>
              <a:rPr lang="en-US" dirty="0" err="1" smtClean="0"/>
              <a:t>sich</a:t>
            </a:r>
            <a:r>
              <a:rPr lang="en-US" dirty="0" smtClean="0"/>
              <a:t> </a:t>
            </a:r>
            <a:r>
              <a:rPr lang="en-US" dirty="0" err="1" smtClean="0"/>
              <a:t>nur</a:t>
            </a:r>
            <a:r>
              <a:rPr lang="en-US" dirty="0" smtClean="0"/>
              <a:t> </a:t>
            </a:r>
            <a:r>
              <a:rPr lang="en-US" dirty="0" err="1" smtClean="0"/>
              <a:t>wenige</a:t>
            </a:r>
            <a:r>
              <a:rPr lang="en-US" dirty="0" smtClean="0"/>
              <a:t> </a:t>
            </a:r>
            <a:r>
              <a:rPr lang="en-US" dirty="0" err="1" smtClean="0"/>
              <a:t>zum</a:t>
            </a:r>
            <a:r>
              <a:rPr lang="en-US" dirty="0" smtClean="0"/>
              <a:t> </a:t>
            </a:r>
            <a:r>
              <a:rPr lang="en-US" dirty="0" err="1" smtClean="0"/>
              <a:t>Auffinden</a:t>
            </a:r>
            <a:r>
              <a:rPr lang="en-US" dirty="0" smtClean="0"/>
              <a:t> </a:t>
            </a:r>
            <a:r>
              <a:rPr lang="en-US" dirty="0" err="1" smtClean="0"/>
              <a:t>anderer</a:t>
            </a:r>
            <a:r>
              <a:rPr lang="en-US" dirty="0" smtClean="0"/>
              <a:t> Hosts </a:t>
            </a:r>
            <a:r>
              <a:rPr lang="en-US" dirty="0" err="1" smtClean="0"/>
              <a:t>im</a:t>
            </a:r>
            <a:r>
              <a:rPr lang="en-US" dirty="0" smtClean="0"/>
              <a:t> </a:t>
            </a:r>
            <a:r>
              <a:rPr lang="en-US" dirty="0" err="1" smtClean="0"/>
              <a:t>selben</a:t>
            </a:r>
            <a:r>
              <a:rPr lang="en-US" dirty="0" smtClean="0"/>
              <a:t> </a:t>
            </a:r>
            <a:r>
              <a:rPr lang="en-US" dirty="0" err="1" smtClean="0"/>
              <a:t>Subnetz</a:t>
            </a:r>
            <a:endParaRPr lang="en-US" dirty="0" smtClean="0"/>
          </a:p>
          <a:p>
            <a:pPr lvl="2">
              <a:buFont typeface="Wingdings" pitchFamily="2" charset="2"/>
              <a:buChar char="§"/>
            </a:pPr>
            <a:r>
              <a:rPr lang="en-US" dirty="0" smtClean="0"/>
              <a:t>FF02::1 Link-</a:t>
            </a:r>
            <a:r>
              <a:rPr lang="en-US" dirty="0" err="1" smtClean="0"/>
              <a:t>lokal</a:t>
            </a:r>
            <a:r>
              <a:rPr lang="en-US" dirty="0" smtClean="0"/>
              <a:t> </a:t>
            </a:r>
            <a:r>
              <a:rPr lang="en-US" dirty="0" err="1" smtClean="0"/>
              <a:t>alle</a:t>
            </a:r>
            <a:r>
              <a:rPr lang="en-US" dirty="0" smtClean="0"/>
              <a:t> Nodes </a:t>
            </a:r>
            <a:r>
              <a:rPr lang="en-US" dirty="0" err="1" smtClean="0"/>
              <a:t>im</a:t>
            </a:r>
            <a:r>
              <a:rPr lang="en-US" dirty="0" smtClean="0"/>
              <a:t> </a:t>
            </a:r>
            <a:r>
              <a:rPr lang="en-US" dirty="0" err="1" smtClean="0"/>
              <a:t>Subnetz</a:t>
            </a:r>
            <a:endParaRPr lang="en-US" dirty="0" smtClean="0"/>
          </a:p>
          <a:p>
            <a:pPr lvl="2">
              <a:buFont typeface="Wingdings" pitchFamily="2" charset="2"/>
              <a:buChar char="§"/>
            </a:pPr>
            <a:r>
              <a:rPr lang="en-US" dirty="0" smtClean="0"/>
              <a:t>FF02::2 Link-</a:t>
            </a:r>
            <a:r>
              <a:rPr lang="en-US" dirty="0" err="1" smtClean="0"/>
              <a:t>lokal</a:t>
            </a:r>
            <a:r>
              <a:rPr lang="en-US" dirty="0" smtClean="0"/>
              <a:t> </a:t>
            </a:r>
            <a:r>
              <a:rPr lang="en-US" dirty="0" err="1" smtClean="0"/>
              <a:t>alle</a:t>
            </a:r>
            <a:r>
              <a:rPr lang="en-US" dirty="0" smtClean="0"/>
              <a:t> Router </a:t>
            </a:r>
            <a:r>
              <a:rPr lang="en-US" dirty="0" err="1" smtClean="0"/>
              <a:t>im</a:t>
            </a:r>
            <a:r>
              <a:rPr lang="en-US" dirty="0" smtClean="0"/>
              <a:t> </a:t>
            </a:r>
            <a:r>
              <a:rPr lang="en-US" dirty="0" err="1" smtClean="0"/>
              <a:t>Subnetz</a:t>
            </a:r>
            <a:endParaRPr lang="en-US" dirty="0" smtClean="0"/>
          </a:p>
          <a:p>
            <a:pPr lvl="2">
              <a:buFont typeface="Wingdings" pitchFamily="2" charset="2"/>
              <a:buChar char="§"/>
            </a:pPr>
            <a:r>
              <a:rPr lang="en-US" dirty="0" smtClean="0"/>
              <a:t>FF02::F Link-</a:t>
            </a:r>
            <a:r>
              <a:rPr lang="en-US" dirty="0" err="1" smtClean="0"/>
              <a:t>lokal</a:t>
            </a:r>
            <a:r>
              <a:rPr lang="en-US" dirty="0" smtClean="0"/>
              <a:t> </a:t>
            </a:r>
            <a:r>
              <a:rPr lang="en-US" dirty="0" err="1" smtClean="0"/>
              <a:t>alle</a:t>
            </a:r>
            <a:r>
              <a:rPr lang="en-US" smtClean="0"/>
              <a:t> </a:t>
            </a:r>
            <a:r>
              <a:rPr lang="en-US" smtClean="0"/>
              <a:t>UPnP-</a:t>
            </a:r>
            <a:r>
              <a:rPr lang="en-US" dirty="0" err="1" smtClean="0"/>
              <a:t>Geräte</a:t>
            </a:r>
            <a:endParaRPr lang="en-US" dirty="0" smtClean="0"/>
          </a:p>
          <a:p>
            <a:pPr lvl="2">
              <a:buFont typeface="Wingdings" pitchFamily="2" charset="2"/>
              <a:buChar char="§"/>
            </a:pPr>
            <a:r>
              <a:rPr lang="en-US" dirty="0" smtClean="0"/>
              <a:t>FF02::101 link-</a:t>
            </a:r>
            <a:r>
              <a:rPr lang="en-US" dirty="0" err="1" smtClean="0"/>
              <a:t>lokal</a:t>
            </a:r>
            <a:r>
              <a:rPr lang="en-US" dirty="0" smtClean="0"/>
              <a:t> </a:t>
            </a:r>
            <a:r>
              <a:rPr lang="en-US" dirty="0" err="1" smtClean="0"/>
              <a:t>alle</a:t>
            </a:r>
            <a:r>
              <a:rPr lang="en-US" dirty="0" smtClean="0"/>
              <a:t> NTP-</a:t>
            </a:r>
            <a:r>
              <a:rPr lang="en-US" dirty="0" err="1" smtClean="0"/>
              <a:t>Zeitserver</a:t>
            </a:r>
            <a:endParaRPr lang="en-US" dirty="0" smtClean="0"/>
          </a:p>
          <a:p>
            <a:pPr lvl="2">
              <a:buFont typeface="Wingdings" pitchFamily="2" charset="2"/>
              <a:buChar char="§"/>
            </a:pPr>
            <a:endParaRPr lang="en-US" dirty="0" smtClean="0"/>
          </a:p>
          <a:p>
            <a:pPr lvl="1">
              <a:buFont typeface="Wingdings" pitchFamily="2" charset="2"/>
              <a:buChar char="§"/>
            </a:pPr>
            <a:r>
              <a:rPr lang="en-US" dirty="0" err="1" smtClean="0"/>
              <a:t>Welche</a:t>
            </a:r>
            <a:r>
              <a:rPr lang="en-US" dirty="0" smtClean="0"/>
              <a:t> </a:t>
            </a:r>
            <a:r>
              <a:rPr lang="en-US" dirty="0" err="1" smtClean="0"/>
              <a:t>Gruppen</a:t>
            </a:r>
            <a:r>
              <a:rPr lang="en-US" dirty="0" smtClean="0"/>
              <a:t> </a:t>
            </a:r>
            <a:r>
              <a:rPr lang="en-US" dirty="0" err="1" smtClean="0"/>
              <a:t>meist</a:t>
            </a:r>
            <a:r>
              <a:rPr lang="en-US" dirty="0" smtClean="0"/>
              <a:t> </a:t>
            </a:r>
            <a:r>
              <a:rPr lang="en-US" dirty="0" err="1" smtClean="0"/>
              <a:t>nicht</a:t>
            </a:r>
            <a:r>
              <a:rPr lang="en-US" dirty="0" smtClean="0"/>
              <a:t> </a:t>
            </a:r>
            <a:r>
              <a:rPr lang="en-US" dirty="0" err="1" smtClean="0"/>
              <a:t>funktionieren</a:t>
            </a:r>
            <a:endParaRPr lang="en-US" dirty="0" smtClean="0"/>
          </a:p>
          <a:p>
            <a:pPr lvl="2">
              <a:buFont typeface="Wingdings" pitchFamily="2" charset="2"/>
              <a:buChar char="§"/>
            </a:pPr>
            <a:r>
              <a:rPr lang="en-US" dirty="0" smtClean="0"/>
              <a:t>FF05::1 Site-</a:t>
            </a:r>
            <a:r>
              <a:rPr lang="en-US" dirty="0" err="1" smtClean="0"/>
              <a:t>lokal</a:t>
            </a:r>
            <a:r>
              <a:rPr lang="en-US" dirty="0" smtClean="0"/>
              <a:t> </a:t>
            </a:r>
            <a:r>
              <a:rPr lang="en-US" dirty="0" err="1" smtClean="0"/>
              <a:t>alle</a:t>
            </a:r>
            <a:r>
              <a:rPr lang="en-US" dirty="0" smtClean="0"/>
              <a:t> Nodes (</a:t>
            </a:r>
            <a:r>
              <a:rPr lang="en-US" dirty="0" err="1" smtClean="0"/>
              <a:t>sollte</a:t>
            </a:r>
            <a:r>
              <a:rPr lang="en-US" dirty="0" smtClean="0"/>
              <a:t> </a:t>
            </a:r>
            <a:r>
              <a:rPr lang="en-US" dirty="0" err="1" smtClean="0"/>
              <a:t>eingehend</a:t>
            </a:r>
            <a:r>
              <a:rPr lang="en-US" dirty="0" smtClean="0"/>
              <a:t> </a:t>
            </a:r>
            <a:r>
              <a:rPr lang="en-US" dirty="0" err="1" smtClean="0"/>
              <a:t>vom</a:t>
            </a:r>
            <a:r>
              <a:rPr lang="en-US" dirty="0" smtClean="0"/>
              <a:t> Router </a:t>
            </a:r>
            <a:r>
              <a:rPr lang="en-US" dirty="0" err="1" smtClean="0"/>
              <a:t>geblockt</a:t>
            </a:r>
            <a:r>
              <a:rPr lang="en-US" dirty="0" smtClean="0"/>
              <a:t> </a:t>
            </a:r>
            <a:r>
              <a:rPr lang="en-US" dirty="0" err="1" smtClean="0"/>
              <a:t>werden</a:t>
            </a:r>
            <a:r>
              <a:rPr lang="en-US" dirty="0" smtClean="0"/>
              <a:t>)</a:t>
            </a:r>
          </a:p>
          <a:p>
            <a:pPr lvl="2">
              <a:buFont typeface="Wingdings" pitchFamily="2" charset="2"/>
              <a:buChar char="§"/>
            </a:pPr>
            <a:r>
              <a:rPr lang="en-US" dirty="0" smtClean="0"/>
              <a:t>FF05::2 Site-</a:t>
            </a:r>
            <a:r>
              <a:rPr lang="en-US" dirty="0" err="1" smtClean="0"/>
              <a:t>lokal</a:t>
            </a:r>
            <a:r>
              <a:rPr lang="en-US" dirty="0" smtClean="0"/>
              <a:t> </a:t>
            </a:r>
            <a:r>
              <a:rPr lang="en-US" dirty="0" err="1" smtClean="0"/>
              <a:t>alle</a:t>
            </a:r>
            <a:r>
              <a:rPr lang="en-US" dirty="0" smtClean="0"/>
              <a:t> Router (</a:t>
            </a:r>
            <a:r>
              <a:rPr lang="en-US" dirty="0" err="1" smtClean="0"/>
              <a:t>sollte</a:t>
            </a:r>
            <a:r>
              <a:rPr lang="en-US" dirty="0" smtClean="0"/>
              <a:t> </a:t>
            </a:r>
            <a:r>
              <a:rPr lang="en-US" dirty="0" err="1" smtClean="0"/>
              <a:t>eingehend</a:t>
            </a:r>
            <a:r>
              <a:rPr lang="en-US" dirty="0" smtClean="0"/>
              <a:t> </a:t>
            </a:r>
            <a:r>
              <a:rPr lang="en-US" dirty="0" err="1" smtClean="0"/>
              <a:t>vom</a:t>
            </a:r>
            <a:r>
              <a:rPr lang="en-US" dirty="0" smtClean="0"/>
              <a:t> Router </a:t>
            </a:r>
            <a:r>
              <a:rPr lang="en-US" dirty="0" err="1" smtClean="0"/>
              <a:t>geblockt</a:t>
            </a:r>
            <a:r>
              <a:rPr lang="en-US" dirty="0" smtClean="0"/>
              <a:t> </a:t>
            </a:r>
            <a:r>
              <a:rPr lang="en-US" dirty="0" err="1" smtClean="0"/>
              <a:t>werden</a:t>
            </a:r>
            <a:r>
              <a:rPr lang="en-US" dirty="0" smtClean="0"/>
              <a:t>)</a:t>
            </a:r>
          </a:p>
          <a:p>
            <a:pPr lvl="2">
              <a:buFont typeface="Wingdings" pitchFamily="2" charset="2"/>
              <a:buChar char="§"/>
            </a:pP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30. Mai 2022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2022</a:t>
            </a:r>
            <a:endParaRPr lang="de-DE" altLang="x-non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E759618-9C00-4BE6-BEC7-89C58A64E5D0}" type="slidenum">
              <a:rPr lang="de-DE" altLang="x-none" smtClean="0"/>
              <a:pPr>
                <a:defRPr/>
              </a:pPr>
              <a:t>20</a:t>
            </a:fld>
            <a:endParaRPr lang="de-DE" altLang="x-none" dirty="0"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OS-Detection </a:t>
            </a:r>
            <a:r>
              <a:rPr lang="en-US" dirty="0" err="1" smtClean="0"/>
              <a:t>mit</a:t>
            </a:r>
            <a:r>
              <a:rPr lang="en-US" dirty="0" smtClean="0"/>
              <a:t> IPv6-Headern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§"/>
            </a:pPr>
            <a:r>
              <a:rPr lang="en-US" dirty="0" smtClean="0"/>
              <a:t>Hop-Limit in </a:t>
            </a:r>
            <a:r>
              <a:rPr lang="en-US" dirty="0" err="1" smtClean="0"/>
              <a:t>unterschiedlichen</a:t>
            </a:r>
            <a:r>
              <a:rPr lang="en-US" dirty="0" smtClean="0"/>
              <a:t> </a:t>
            </a:r>
            <a:r>
              <a:rPr lang="en-US" dirty="0" err="1" smtClean="0"/>
              <a:t>Betriebssystemen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30. Mai 2022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2022</a:t>
            </a:r>
            <a:endParaRPr lang="de-DE" altLang="x-non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E759618-9C00-4BE6-BEC7-89C58A64E5D0}" type="slidenum">
              <a:rPr lang="de-DE" altLang="x-none" smtClean="0"/>
              <a:pPr>
                <a:defRPr/>
              </a:pPr>
              <a:t>21</a:t>
            </a:fld>
            <a:endParaRPr lang="de-DE" altLang="x-none" dirty="0">
              <a:latin typeface="+mn-lt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53966" y="2304529"/>
            <a:ext cx="4368872" cy="4392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OS-Detection </a:t>
            </a:r>
            <a:r>
              <a:rPr lang="en-US" dirty="0" err="1" smtClean="0"/>
              <a:t>mit</a:t>
            </a:r>
            <a:r>
              <a:rPr lang="en-US" dirty="0" smtClean="0"/>
              <a:t> IPv6-Headern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§"/>
            </a:pPr>
            <a:r>
              <a:rPr lang="en-US" dirty="0" smtClean="0"/>
              <a:t>Next-Header-Wert: ICMP v4 in IPv6-Paket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30. Mai 2022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2022</a:t>
            </a:r>
            <a:endParaRPr lang="de-DE" altLang="x-non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E759618-9C00-4BE6-BEC7-89C58A64E5D0}" type="slidenum">
              <a:rPr lang="de-DE" altLang="x-none" smtClean="0"/>
              <a:pPr>
                <a:defRPr/>
              </a:pPr>
              <a:t>22</a:t>
            </a:fld>
            <a:endParaRPr lang="de-DE" altLang="x-none" dirty="0">
              <a:latin typeface="+mn-lt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67656" y="2542244"/>
            <a:ext cx="6510660" cy="3795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(-#ppt_w/2)" to="(#ppt_x)" calcmode="lin" valueType="num">
                                      <p:cBhvr>
                                        <p:cTn id="7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0" to="-1.0" calcmode="lin" valueType="num">
                                      <p:cBhvr>
                                        <p:cTn id="8" dur="200" decel="5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xshear</p:attrName>
                                        </p:attrNameLst>
                                      </p:cBhvr>
                                    </p:anim>
                                    <p:animScale>
                                      <p:cBhvr>
                                        <p:cTn id="9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</p:cBhvr>
                                      <p:from x="100000" y="100000"/>
                                      <p:to x="80000" y="100000"/>
                                    </p:animScale>
                                    <p:anim by="(#ppt_h/3+#ppt_w*0.1)" calcmode="lin" valueType="num">
                                      <p:cBhvr additive="sum">
                                        <p:cTn id="10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OS-Detection </a:t>
            </a:r>
            <a:r>
              <a:rPr lang="en-US" dirty="0" err="1" smtClean="0"/>
              <a:t>mit</a:t>
            </a:r>
            <a:r>
              <a:rPr lang="en-US" dirty="0" smtClean="0"/>
              <a:t> IPv6-Headern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§"/>
            </a:pPr>
            <a:r>
              <a:rPr lang="en-US" dirty="0" smtClean="0"/>
              <a:t>Next-Header IPv4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30. Mai 2022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2022</a:t>
            </a:r>
            <a:endParaRPr lang="de-DE" altLang="x-non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E759618-9C00-4BE6-BEC7-89C58A64E5D0}" type="slidenum">
              <a:rPr lang="de-DE" altLang="x-none" smtClean="0"/>
              <a:pPr>
                <a:defRPr/>
              </a:pPr>
              <a:t>23</a:t>
            </a:fld>
            <a:endParaRPr lang="de-DE" altLang="x-none" dirty="0">
              <a:latin typeface="+mn-lt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97596" y="2520553"/>
            <a:ext cx="6468845" cy="38353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OS-Detection </a:t>
            </a:r>
            <a:r>
              <a:rPr lang="en-US" dirty="0" err="1" smtClean="0"/>
              <a:t>mit</a:t>
            </a:r>
            <a:r>
              <a:rPr lang="en-US" dirty="0" smtClean="0"/>
              <a:t> IPv6-Headern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§"/>
            </a:pPr>
            <a:r>
              <a:rPr lang="en-US" dirty="0" err="1" smtClean="0"/>
              <a:t>Ungültiger</a:t>
            </a:r>
            <a:r>
              <a:rPr lang="en-US" dirty="0" smtClean="0"/>
              <a:t> Authentication-Header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30. Mai 2022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2022</a:t>
            </a:r>
            <a:endParaRPr lang="de-DE" altLang="x-non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E759618-9C00-4BE6-BEC7-89C58A64E5D0}" type="slidenum">
              <a:rPr lang="de-DE" altLang="x-none" smtClean="0"/>
              <a:pPr>
                <a:defRPr/>
              </a:pPr>
              <a:t>24</a:t>
            </a:fld>
            <a:endParaRPr lang="de-DE" altLang="x-none" dirty="0">
              <a:latin typeface="+mn-lt"/>
            </a:endParaRP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37463" y="2610589"/>
            <a:ext cx="6586026" cy="38645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1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1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Werkzeug</a:t>
            </a:r>
            <a:r>
              <a:rPr lang="en-US" dirty="0" smtClean="0"/>
              <a:t> </a:t>
            </a:r>
            <a:r>
              <a:rPr lang="en-US" dirty="0" err="1" smtClean="0"/>
              <a:t>zur</a:t>
            </a:r>
            <a:r>
              <a:rPr lang="en-US" dirty="0" smtClean="0"/>
              <a:t> </a:t>
            </a:r>
            <a:r>
              <a:rPr lang="en-US" dirty="0" err="1" smtClean="0"/>
              <a:t>Paketmanipulation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§"/>
            </a:pPr>
            <a:r>
              <a:rPr lang="en-US" dirty="0" err="1" smtClean="0"/>
              <a:t>Scapy</a:t>
            </a:r>
            <a:endParaRPr lang="en-US" dirty="0" smtClean="0"/>
          </a:p>
          <a:p>
            <a:pPr lvl="1">
              <a:buFont typeface="Wingdings" pitchFamily="2" charset="2"/>
              <a:buChar char="§"/>
            </a:pPr>
            <a:r>
              <a:rPr lang="en-US" dirty="0" err="1" smtClean="0"/>
              <a:t>Werkzeug</a:t>
            </a:r>
            <a:r>
              <a:rPr lang="en-US" dirty="0" smtClean="0"/>
              <a:t> </a:t>
            </a:r>
            <a:r>
              <a:rPr lang="en-US" dirty="0" err="1" smtClean="0"/>
              <a:t>zum</a:t>
            </a:r>
            <a:r>
              <a:rPr lang="en-US" dirty="0" smtClean="0"/>
              <a:t> </a:t>
            </a:r>
            <a:r>
              <a:rPr lang="en-US" dirty="0" err="1" smtClean="0"/>
              <a:t>Erzeugen</a:t>
            </a:r>
            <a:r>
              <a:rPr lang="en-US" dirty="0" smtClean="0"/>
              <a:t> von </a:t>
            </a:r>
            <a:r>
              <a:rPr lang="en-US" dirty="0" err="1" smtClean="0"/>
              <a:t>Netzwerkpaketen</a:t>
            </a:r>
            <a:endParaRPr lang="en-US" dirty="0" smtClean="0"/>
          </a:p>
          <a:p>
            <a:pPr lvl="1">
              <a:buFont typeface="Wingdings" pitchFamily="2" charset="2"/>
              <a:buChar char="§"/>
            </a:pPr>
            <a:r>
              <a:rPr lang="en-US" dirty="0" err="1" smtClean="0"/>
              <a:t>Werkzeug</a:t>
            </a:r>
            <a:r>
              <a:rPr lang="en-US" dirty="0" smtClean="0"/>
              <a:t> </a:t>
            </a:r>
            <a:r>
              <a:rPr lang="en-US" dirty="0" err="1" smtClean="0"/>
              <a:t>zum</a:t>
            </a:r>
            <a:r>
              <a:rPr lang="en-US" dirty="0" smtClean="0"/>
              <a:t> </a:t>
            </a:r>
            <a:r>
              <a:rPr lang="en-US" dirty="0" err="1" smtClean="0"/>
              <a:t>Sniffen</a:t>
            </a:r>
            <a:r>
              <a:rPr lang="en-US" dirty="0" smtClean="0"/>
              <a:t> von </a:t>
            </a:r>
            <a:r>
              <a:rPr lang="en-US" dirty="0" err="1" smtClean="0"/>
              <a:t>Antwortpaketen</a:t>
            </a:r>
            <a:endParaRPr lang="en-US" dirty="0" smtClean="0"/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Intuitive </a:t>
            </a:r>
            <a:r>
              <a:rPr lang="en-US" dirty="0" err="1" smtClean="0"/>
              <a:t>Bedienung</a:t>
            </a:r>
            <a:endParaRPr lang="en-US" dirty="0" smtClean="0"/>
          </a:p>
          <a:p>
            <a:pPr lvl="2">
              <a:buFont typeface="Wingdings" pitchFamily="2" charset="2"/>
              <a:buChar char="§"/>
            </a:pPr>
            <a:r>
              <a:rPr lang="en-US" dirty="0" smtClean="0"/>
              <a:t>Python-Shell / </a:t>
            </a:r>
            <a:r>
              <a:rPr lang="en-US" dirty="0" err="1" smtClean="0"/>
              <a:t>IPython</a:t>
            </a:r>
            <a:endParaRPr lang="en-US" dirty="0" smtClean="0"/>
          </a:p>
          <a:p>
            <a:pPr lvl="2">
              <a:buFont typeface="Wingdings" pitchFamily="2" charset="2"/>
              <a:buChar char="§"/>
            </a:pPr>
            <a:r>
              <a:rPr lang="en-US" dirty="0" err="1" smtClean="0"/>
              <a:t>Sukzessive</a:t>
            </a:r>
            <a:r>
              <a:rPr lang="en-US" dirty="0" smtClean="0"/>
              <a:t> </a:t>
            </a:r>
            <a:r>
              <a:rPr lang="en-US" dirty="0" err="1" smtClean="0"/>
              <a:t>Angabe</a:t>
            </a:r>
            <a:r>
              <a:rPr lang="en-US" dirty="0" smtClean="0"/>
              <a:t> von </a:t>
            </a:r>
            <a:r>
              <a:rPr lang="en-US" dirty="0" err="1" smtClean="0"/>
              <a:t>Headern</a:t>
            </a:r>
            <a:r>
              <a:rPr lang="en-US" dirty="0" smtClean="0"/>
              <a:t> und Payload</a:t>
            </a:r>
          </a:p>
          <a:p>
            <a:pPr lvl="2">
              <a:buFont typeface="Wingdings" pitchFamily="2" charset="2"/>
              <a:buChar char="§"/>
            </a:pPr>
            <a:endParaRPr lang="en-US" dirty="0" smtClean="0"/>
          </a:p>
          <a:p>
            <a:pPr lvl="2">
              <a:buFont typeface="Wingdings" pitchFamily="2" charset="2"/>
              <a:buChar char="§"/>
            </a:pPr>
            <a:endParaRPr lang="en-US" dirty="0" smtClean="0"/>
          </a:p>
          <a:p>
            <a:pPr lvl="1">
              <a:buFont typeface="Wingdings" pitchFamily="2" charset="2"/>
              <a:buChar char="§"/>
            </a:pP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30. Mai 2022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2022</a:t>
            </a:r>
            <a:endParaRPr lang="de-DE" altLang="x-non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E759618-9C00-4BE6-BEC7-89C58A64E5D0}" type="slidenum">
              <a:rPr lang="de-DE" altLang="x-none" smtClean="0"/>
              <a:pPr>
                <a:defRPr/>
              </a:pPr>
              <a:t>25</a:t>
            </a:fld>
            <a:endParaRPr lang="de-DE" altLang="x-none" dirty="0">
              <a:latin typeface="+mn-lt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22463" y="4680793"/>
            <a:ext cx="6629400" cy="1085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4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4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Scapy</a:t>
            </a:r>
            <a:r>
              <a:rPr lang="en-US" dirty="0" smtClean="0"/>
              <a:t> - </a:t>
            </a:r>
            <a:r>
              <a:rPr lang="en-US" dirty="0" err="1" smtClean="0"/>
              <a:t>Kommandoübersicht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28468" y="1656457"/>
            <a:ext cx="9820077" cy="4692169"/>
          </a:xfrm>
        </p:spPr>
        <p:txBody>
          <a:bodyPr/>
          <a:lstStyle/>
          <a:p>
            <a:pPr>
              <a:buFont typeface="Wingdings" pitchFamily="2" charset="2"/>
              <a:buChar char="§"/>
            </a:pPr>
            <a:r>
              <a:rPr lang="en-US" dirty="0" err="1" smtClean="0"/>
              <a:t>Erstellen</a:t>
            </a:r>
            <a:r>
              <a:rPr lang="en-US" dirty="0" smtClean="0"/>
              <a:t> des </a:t>
            </a:r>
            <a:r>
              <a:rPr lang="en-US" dirty="0" err="1" smtClean="0"/>
              <a:t>Pakets</a:t>
            </a:r>
            <a:r>
              <a:rPr lang="en-US" dirty="0" smtClean="0"/>
              <a:t> </a:t>
            </a:r>
            <a:r>
              <a:rPr lang="en-US" dirty="0" err="1" smtClean="0"/>
              <a:t>durch</a:t>
            </a:r>
            <a:r>
              <a:rPr lang="en-US" dirty="0" smtClean="0"/>
              <a:t> </a:t>
            </a:r>
            <a:r>
              <a:rPr lang="en-US" dirty="0" err="1" smtClean="0"/>
              <a:t>Aneinanderreihung</a:t>
            </a:r>
            <a:r>
              <a:rPr lang="en-US" dirty="0" smtClean="0"/>
              <a:t> von </a:t>
            </a:r>
            <a:r>
              <a:rPr lang="en-US" dirty="0" err="1" smtClean="0"/>
              <a:t>Protokoll</a:t>
            </a:r>
            <a:r>
              <a:rPr lang="en-US" dirty="0" smtClean="0"/>
              <a:t>-Header + Payload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IP()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IP()/ICMP()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IPv6(</a:t>
            </a:r>
            <a:r>
              <a:rPr lang="en-US" dirty="0" err="1" smtClean="0"/>
              <a:t>dst</a:t>
            </a:r>
            <a:r>
              <a:rPr lang="en-US" dirty="0" smtClean="0"/>
              <a:t>=“google.com”)/TCP()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IPv6(</a:t>
            </a:r>
            <a:r>
              <a:rPr lang="en-US" dirty="0" err="1" smtClean="0"/>
              <a:t>dst</a:t>
            </a:r>
            <a:r>
              <a:rPr lang="en-US" dirty="0" smtClean="0"/>
              <a:t>=DST)/ICMPv6EchoRequest()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IPv6(</a:t>
            </a:r>
            <a:r>
              <a:rPr lang="en-US" dirty="0" err="1" smtClean="0"/>
              <a:t>dst</a:t>
            </a:r>
            <a:r>
              <a:rPr lang="en-US" dirty="0" smtClean="0"/>
              <a:t>=NDST)/IPv6ExtHdrRouting(addresses=[DST])/ICMPv6EchoRequest()</a:t>
            </a:r>
            <a:endParaRPr lang="en-US" sz="2400" dirty="0" smtClean="0"/>
          </a:p>
          <a:p>
            <a:pPr>
              <a:buFont typeface="Wingdings" pitchFamily="2" charset="2"/>
              <a:buChar char="§"/>
            </a:pPr>
            <a:r>
              <a:rPr lang="en-US" dirty="0" err="1" smtClean="0"/>
              <a:t>Senden</a:t>
            </a:r>
            <a:r>
              <a:rPr lang="en-US" dirty="0" smtClean="0"/>
              <a:t> von </a:t>
            </a:r>
            <a:r>
              <a:rPr lang="en-US" dirty="0" err="1" smtClean="0"/>
              <a:t>Paketen</a:t>
            </a:r>
            <a:r>
              <a:rPr lang="en-US" dirty="0" smtClean="0"/>
              <a:t> (</a:t>
            </a:r>
            <a:r>
              <a:rPr lang="en-US" dirty="0" err="1" smtClean="0"/>
              <a:t>Unterschied</a:t>
            </a:r>
            <a:r>
              <a:rPr lang="en-US" dirty="0" smtClean="0"/>
              <a:t> Layer 2 &amp; Layer 3)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err="1" smtClean="0"/>
              <a:t>sendp</a:t>
            </a:r>
            <a:r>
              <a:rPr lang="en-US" dirty="0" smtClean="0"/>
              <a:t>() / send()  	- </a:t>
            </a:r>
            <a:r>
              <a:rPr lang="en-US" dirty="0" err="1" smtClean="0"/>
              <a:t>Paket</a:t>
            </a:r>
            <a:r>
              <a:rPr lang="en-US" dirty="0" smtClean="0"/>
              <a:t> </a:t>
            </a:r>
            <a:r>
              <a:rPr lang="en-US" dirty="0" err="1" smtClean="0"/>
              <a:t>senden</a:t>
            </a:r>
            <a:endParaRPr lang="en-US" dirty="0" smtClean="0"/>
          </a:p>
          <a:p>
            <a:pPr lvl="1">
              <a:buFont typeface="Wingdings" pitchFamily="2" charset="2"/>
              <a:buChar char="§"/>
            </a:pPr>
            <a:r>
              <a:rPr lang="en-US" dirty="0" err="1" smtClean="0"/>
              <a:t>srp</a:t>
            </a:r>
            <a:r>
              <a:rPr lang="en-US" dirty="0" smtClean="0"/>
              <a:t>() / </a:t>
            </a:r>
            <a:r>
              <a:rPr lang="en-US" dirty="0" err="1" smtClean="0"/>
              <a:t>sr</a:t>
            </a:r>
            <a:r>
              <a:rPr lang="en-US" dirty="0" smtClean="0"/>
              <a:t>()              	- </a:t>
            </a:r>
            <a:r>
              <a:rPr lang="en-US" dirty="0" err="1" smtClean="0"/>
              <a:t>Paket</a:t>
            </a:r>
            <a:r>
              <a:rPr lang="en-US" dirty="0" smtClean="0"/>
              <a:t> </a:t>
            </a:r>
            <a:r>
              <a:rPr lang="en-US" dirty="0" err="1" smtClean="0"/>
              <a:t>senden</a:t>
            </a:r>
            <a:r>
              <a:rPr lang="en-US" dirty="0" smtClean="0"/>
              <a:t> und </a:t>
            </a:r>
            <a:r>
              <a:rPr lang="en-US" dirty="0" err="1" smtClean="0"/>
              <a:t>Antworten</a:t>
            </a:r>
            <a:r>
              <a:rPr lang="en-US" dirty="0" smtClean="0"/>
              <a:t> </a:t>
            </a:r>
            <a:r>
              <a:rPr lang="en-US" dirty="0" err="1" smtClean="0"/>
              <a:t>empfangen</a:t>
            </a:r>
            <a:endParaRPr lang="en-US" dirty="0" smtClean="0"/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srp1() / sr1()           	- </a:t>
            </a:r>
            <a:r>
              <a:rPr lang="en-US" dirty="0" err="1" smtClean="0"/>
              <a:t>Paket</a:t>
            </a:r>
            <a:r>
              <a:rPr lang="en-US" dirty="0" smtClean="0"/>
              <a:t> </a:t>
            </a:r>
            <a:r>
              <a:rPr lang="en-US" dirty="0" err="1" smtClean="0"/>
              <a:t>senden</a:t>
            </a:r>
            <a:r>
              <a:rPr lang="en-US" dirty="0" smtClean="0"/>
              <a:t> und </a:t>
            </a:r>
            <a:r>
              <a:rPr lang="en-US" dirty="0" err="1" smtClean="0"/>
              <a:t>erste</a:t>
            </a:r>
            <a:r>
              <a:rPr lang="en-US" dirty="0" smtClean="0"/>
              <a:t> </a:t>
            </a:r>
            <a:r>
              <a:rPr lang="en-US" dirty="0" err="1" smtClean="0"/>
              <a:t>Antwort</a:t>
            </a:r>
            <a:r>
              <a:rPr lang="en-US" dirty="0" smtClean="0"/>
              <a:t> </a:t>
            </a:r>
            <a:r>
              <a:rPr lang="en-US" dirty="0" err="1" smtClean="0"/>
              <a:t>empfangen</a:t>
            </a:r>
            <a:endParaRPr lang="en-US" dirty="0" smtClean="0"/>
          </a:p>
          <a:p>
            <a:pPr lvl="1">
              <a:buFont typeface="Wingdings" pitchFamily="2" charset="2"/>
              <a:buChar char="§"/>
            </a:pPr>
            <a:r>
              <a:rPr lang="en-US" dirty="0" err="1" smtClean="0"/>
              <a:t>srploop</a:t>
            </a:r>
            <a:r>
              <a:rPr lang="en-US" dirty="0" smtClean="0"/>
              <a:t>() / </a:t>
            </a:r>
            <a:r>
              <a:rPr lang="en-US" dirty="0" err="1" smtClean="0"/>
              <a:t>srloop</a:t>
            </a:r>
            <a:r>
              <a:rPr lang="en-US" dirty="0" smtClean="0"/>
              <a:t>() 	- </a:t>
            </a:r>
            <a:r>
              <a:rPr lang="en-US" dirty="0" err="1" smtClean="0"/>
              <a:t>Regelmäßiger</a:t>
            </a:r>
            <a:r>
              <a:rPr lang="en-US" dirty="0" smtClean="0"/>
              <a:t> </a:t>
            </a:r>
            <a:r>
              <a:rPr lang="en-US" dirty="0" err="1" smtClean="0"/>
              <a:t>Versand</a:t>
            </a:r>
            <a:r>
              <a:rPr lang="en-US" dirty="0" smtClean="0"/>
              <a:t> </a:t>
            </a:r>
            <a:r>
              <a:rPr lang="en-US" dirty="0" err="1" smtClean="0"/>
              <a:t>eines</a:t>
            </a:r>
            <a:r>
              <a:rPr lang="en-US" dirty="0" smtClean="0"/>
              <a:t> </a:t>
            </a:r>
            <a:r>
              <a:rPr lang="en-US" dirty="0" err="1" smtClean="0"/>
              <a:t>Pakets</a:t>
            </a:r>
            <a:endParaRPr lang="en-US" dirty="0" smtClean="0"/>
          </a:p>
          <a:p>
            <a:pPr lvl="1">
              <a:buFont typeface="Wingdings" pitchFamily="2" charset="2"/>
              <a:buChar char="§"/>
            </a:pPr>
            <a:r>
              <a:rPr lang="en-US" dirty="0" err="1" smtClean="0"/>
              <a:t>srpflood</a:t>
            </a:r>
            <a:r>
              <a:rPr lang="en-US" dirty="0" smtClean="0"/>
              <a:t>() / </a:t>
            </a:r>
            <a:r>
              <a:rPr lang="en-US" dirty="0" err="1" smtClean="0"/>
              <a:t>srflood</a:t>
            </a:r>
            <a:r>
              <a:rPr lang="en-US" dirty="0" smtClean="0"/>
              <a:t>() 	- </a:t>
            </a:r>
            <a:r>
              <a:rPr lang="en-US" dirty="0" err="1" smtClean="0"/>
              <a:t>Fluten</a:t>
            </a:r>
            <a:r>
              <a:rPr lang="en-US" dirty="0" smtClean="0"/>
              <a:t> des </a:t>
            </a:r>
            <a:r>
              <a:rPr lang="en-US" dirty="0" err="1" smtClean="0"/>
              <a:t>Netzwerks</a:t>
            </a:r>
            <a:r>
              <a:rPr lang="en-US" dirty="0" smtClean="0"/>
              <a:t> </a:t>
            </a:r>
            <a:r>
              <a:rPr lang="en-US" dirty="0" err="1" smtClean="0"/>
              <a:t>mit</a:t>
            </a:r>
            <a:r>
              <a:rPr lang="en-US" dirty="0" smtClean="0"/>
              <a:t> </a:t>
            </a:r>
            <a:r>
              <a:rPr lang="en-US" dirty="0" err="1" smtClean="0"/>
              <a:t>einem</a:t>
            </a:r>
            <a:r>
              <a:rPr lang="en-US" dirty="0" smtClean="0"/>
              <a:t> </a:t>
            </a:r>
            <a:r>
              <a:rPr lang="en-US" dirty="0" err="1" smtClean="0"/>
              <a:t>Paket</a:t>
            </a:r>
            <a:endParaRPr lang="en-US" dirty="0" smtClean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30. Mai 2022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2022</a:t>
            </a:r>
            <a:endParaRPr lang="de-DE" altLang="x-non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E759618-9C00-4BE6-BEC7-89C58A64E5D0}" type="slidenum">
              <a:rPr lang="de-DE" altLang="x-none" smtClean="0"/>
              <a:pPr>
                <a:defRPr/>
              </a:pPr>
              <a:t>26</a:t>
            </a:fld>
            <a:endParaRPr lang="de-DE" altLang="x-none" dirty="0"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Scapy</a:t>
            </a:r>
            <a:r>
              <a:rPr lang="en-US" dirty="0" smtClean="0"/>
              <a:t> – ICMPv6 Echo Request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30. Mai 2022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2022</a:t>
            </a:r>
            <a:endParaRPr lang="de-DE" altLang="x-non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E759618-9C00-4BE6-BEC7-89C58A64E5D0}" type="slidenum">
              <a:rPr lang="de-DE" altLang="x-none" smtClean="0"/>
              <a:pPr>
                <a:defRPr/>
              </a:pPr>
              <a:t>27</a:t>
            </a:fld>
            <a:endParaRPr lang="de-DE" altLang="x-none" dirty="0">
              <a:latin typeface="+mn-lt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97689" y="2051050"/>
            <a:ext cx="7080114" cy="44299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Scapy</a:t>
            </a:r>
            <a:r>
              <a:rPr lang="en-US" dirty="0" smtClean="0"/>
              <a:t> – ICMPv6 Echo Response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30. Mai 2022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2022</a:t>
            </a:r>
            <a:endParaRPr lang="de-DE" altLang="x-non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E759618-9C00-4BE6-BEC7-89C58A64E5D0}" type="slidenum">
              <a:rPr lang="de-DE" altLang="x-none" smtClean="0"/>
              <a:pPr>
                <a:defRPr/>
              </a:pPr>
              <a:t>28</a:t>
            </a:fld>
            <a:endParaRPr lang="de-DE" altLang="x-none" dirty="0">
              <a:latin typeface="+mn-lt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3652" y="2546351"/>
            <a:ext cx="9842723" cy="20940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Scapy</a:t>
            </a:r>
            <a:r>
              <a:rPr lang="en-US" dirty="0" smtClean="0"/>
              <a:t> - </a:t>
            </a:r>
            <a:r>
              <a:rPr lang="en-US" dirty="0" err="1" smtClean="0"/>
              <a:t>Kommandoübersicht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30. Mai 2022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2022</a:t>
            </a:r>
            <a:endParaRPr lang="de-DE" altLang="x-non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E759618-9C00-4BE6-BEC7-89C58A64E5D0}" type="slidenum">
              <a:rPr lang="de-DE" altLang="x-none" smtClean="0"/>
              <a:pPr>
                <a:defRPr/>
              </a:pPr>
              <a:t>29</a:t>
            </a:fld>
            <a:endParaRPr lang="de-DE" altLang="x-none" dirty="0">
              <a:latin typeface="+mn-lt"/>
            </a:endParaRPr>
          </a:p>
        </p:txBody>
      </p:sp>
      <p:sp>
        <p:nvSpPr>
          <p:cNvPr id="9" name="Inhaltsplatzhalter 2"/>
          <p:cNvSpPr>
            <a:spLocks noGrp="1"/>
          </p:cNvSpPr>
          <p:nvPr>
            <p:ph idx="1"/>
          </p:nvPr>
        </p:nvSpPr>
        <p:spPr>
          <a:xfrm>
            <a:off x="328468" y="1734918"/>
            <a:ext cx="9820077" cy="4692169"/>
          </a:xfrm>
        </p:spPr>
        <p:txBody>
          <a:bodyPr/>
          <a:lstStyle/>
          <a:p>
            <a:pPr>
              <a:buNone/>
            </a:pPr>
            <a:r>
              <a:rPr lang="en-US" dirty="0" smtClean="0"/>
              <a:t>&gt;&gt;&gt; </a:t>
            </a:r>
            <a:r>
              <a:rPr lang="en-US" dirty="0" err="1" smtClean="0"/>
              <a:t>ans</a:t>
            </a:r>
            <a:r>
              <a:rPr lang="en-US" dirty="0" smtClean="0"/>
              <a:t>, </a:t>
            </a:r>
            <a:r>
              <a:rPr lang="en-US" dirty="0" err="1" smtClean="0"/>
              <a:t>unans</a:t>
            </a:r>
            <a:r>
              <a:rPr lang="en-US" dirty="0" smtClean="0"/>
              <a:t> = </a:t>
            </a:r>
            <a:r>
              <a:rPr lang="en-US" dirty="0" err="1" smtClean="0"/>
              <a:t>sr</a:t>
            </a:r>
            <a:r>
              <a:rPr lang="en-US" dirty="0" smtClean="0"/>
              <a:t>([p1,…,p8])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73274" y="2207615"/>
            <a:ext cx="7702600" cy="45614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Internet Protocol v6</a:t>
            </a:r>
            <a:endParaRPr lang="de-DE" dirty="0"/>
          </a:p>
        </p:txBody>
      </p:sp>
      <p:sp>
        <p:nvSpPr>
          <p:cNvPr id="8" name="Inhaltsplatzhalt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§"/>
            </a:pPr>
            <a:r>
              <a:rPr lang="en-US" dirty="0" smtClean="0"/>
              <a:t>ICMP?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err="1" smtClean="0"/>
              <a:t>Bekannt</a:t>
            </a:r>
            <a:r>
              <a:rPr lang="en-US" dirty="0" smtClean="0"/>
              <a:t> </a:t>
            </a:r>
            <a:r>
              <a:rPr lang="en-US" dirty="0" err="1" smtClean="0"/>
              <a:t>aus</a:t>
            </a:r>
            <a:r>
              <a:rPr lang="en-US" dirty="0" smtClean="0"/>
              <a:t> </a:t>
            </a:r>
            <a:r>
              <a:rPr lang="en-US" dirty="0" err="1" smtClean="0"/>
              <a:t>der</a:t>
            </a:r>
            <a:r>
              <a:rPr lang="en-US" dirty="0" smtClean="0"/>
              <a:t> </a:t>
            </a:r>
            <a:r>
              <a:rPr lang="en-US" dirty="0" err="1" smtClean="0"/>
              <a:t>letzten</a:t>
            </a:r>
            <a:r>
              <a:rPr lang="en-US" dirty="0" smtClean="0"/>
              <a:t> </a:t>
            </a:r>
            <a:r>
              <a:rPr lang="en-US" dirty="0" err="1" smtClean="0"/>
              <a:t>Vorlesung</a:t>
            </a:r>
            <a:endParaRPr lang="en-US" dirty="0" smtClean="0"/>
          </a:p>
          <a:p>
            <a:pPr lvl="2">
              <a:buFont typeface="Wingdings" pitchFamily="2" charset="2"/>
              <a:buChar char="§"/>
            </a:pPr>
            <a:r>
              <a:rPr lang="en-US" dirty="0" smtClean="0"/>
              <a:t>IPv6 </a:t>
            </a:r>
            <a:r>
              <a:rPr lang="en-US" dirty="0" err="1" smtClean="0"/>
              <a:t>benötigt</a:t>
            </a:r>
            <a:r>
              <a:rPr lang="en-US" dirty="0" smtClean="0"/>
              <a:t> </a:t>
            </a:r>
            <a:r>
              <a:rPr lang="en-US" dirty="0" err="1" smtClean="0"/>
              <a:t>zwingend</a:t>
            </a:r>
            <a:r>
              <a:rPr lang="en-US" dirty="0" smtClean="0"/>
              <a:t> ICMPv6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err="1" smtClean="0"/>
              <a:t>Bekannt</a:t>
            </a:r>
            <a:r>
              <a:rPr lang="en-US" dirty="0" smtClean="0"/>
              <a:t> von IPv4</a:t>
            </a:r>
          </a:p>
          <a:p>
            <a:pPr lvl="2">
              <a:buFont typeface="Wingdings" pitchFamily="2" charset="2"/>
              <a:buChar char="§"/>
            </a:pPr>
            <a:r>
              <a:rPr lang="en-US" dirty="0" err="1" smtClean="0"/>
              <a:t>Blockiere</a:t>
            </a:r>
            <a:r>
              <a:rPr lang="en-US" dirty="0" smtClean="0"/>
              <a:t> </a:t>
            </a:r>
            <a:r>
              <a:rPr lang="en-US" dirty="0" err="1" smtClean="0"/>
              <a:t>allen</a:t>
            </a:r>
            <a:r>
              <a:rPr lang="en-US" dirty="0" smtClean="0"/>
              <a:t> IPv4-ICMP-Traffic am Perimeter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30. Mai 2022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Matthias Wübbeling - Vorlesung Netzwerksicherheit - SoSe 2022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F1E04-A1A3-475C-A843-CFD0985386EF}" type="slidenum">
              <a:rPr lang="de-DE" smtClean="0"/>
              <a:pPr/>
              <a:t>3</a:t>
            </a:fld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Scapy</a:t>
            </a:r>
            <a:r>
              <a:rPr lang="en-US" dirty="0" smtClean="0"/>
              <a:t> - </a:t>
            </a:r>
            <a:r>
              <a:rPr lang="en-US" dirty="0" err="1" smtClean="0"/>
              <a:t>Kommandoübersicht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30. Mai 2022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2022</a:t>
            </a:r>
            <a:endParaRPr lang="de-DE" altLang="x-non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E759618-9C00-4BE6-BEC7-89C58A64E5D0}" type="slidenum">
              <a:rPr lang="de-DE" altLang="x-none" smtClean="0"/>
              <a:pPr>
                <a:defRPr/>
              </a:pPr>
              <a:t>30</a:t>
            </a:fld>
            <a:endParaRPr lang="de-DE" altLang="x-none" dirty="0">
              <a:latin typeface="+mn-lt"/>
            </a:endParaRPr>
          </a:p>
        </p:txBody>
      </p:sp>
      <p:sp>
        <p:nvSpPr>
          <p:cNvPr id="9" name="Inhaltsplatzhalter 2"/>
          <p:cNvSpPr>
            <a:spLocks noGrp="1"/>
          </p:cNvSpPr>
          <p:nvPr>
            <p:ph idx="1"/>
          </p:nvPr>
        </p:nvSpPr>
        <p:spPr>
          <a:xfrm>
            <a:off x="328468" y="1734918"/>
            <a:ext cx="9820077" cy="4692169"/>
          </a:xfrm>
        </p:spPr>
        <p:txBody>
          <a:bodyPr/>
          <a:lstStyle/>
          <a:p>
            <a:pPr>
              <a:buFont typeface="Wingdings" pitchFamily="2" charset="2"/>
              <a:buChar char="§"/>
            </a:pPr>
            <a:r>
              <a:rPr lang="en-US" dirty="0" smtClean="0"/>
              <a:t>Higher-Level-</a:t>
            </a:r>
            <a:r>
              <a:rPr lang="en-US" dirty="0" err="1" smtClean="0"/>
              <a:t>Funktionalität</a:t>
            </a:r>
            <a:endParaRPr lang="en-US" dirty="0" smtClean="0"/>
          </a:p>
          <a:p>
            <a:pPr lvl="1">
              <a:buFont typeface="Wingdings" pitchFamily="2" charset="2"/>
              <a:buChar char="§"/>
            </a:pPr>
            <a:r>
              <a:rPr lang="en-US" dirty="0" err="1" smtClean="0"/>
              <a:t>traceroute</a:t>
            </a:r>
            <a:endParaRPr lang="en-US" dirty="0" smtClean="0"/>
          </a:p>
          <a:p>
            <a:pPr lvl="1">
              <a:buFont typeface="Wingdings" pitchFamily="2" charset="2"/>
              <a:buChar char="§"/>
            </a:pPr>
            <a:r>
              <a:rPr lang="en-US" dirty="0" err="1" smtClean="0"/>
              <a:t>ARPing</a:t>
            </a:r>
            <a:endParaRPr lang="en-US" dirty="0" smtClean="0"/>
          </a:p>
          <a:p>
            <a:pPr lvl="1">
              <a:buFont typeface="Wingdings" pitchFamily="2" charset="2"/>
              <a:buChar char="§"/>
            </a:pPr>
            <a:endParaRPr lang="en-US" dirty="0" smtClean="0"/>
          </a:p>
          <a:p>
            <a:pPr>
              <a:buFont typeface="Wingdings" pitchFamily="2" charset="2"/>
              <a:buChar char="§"/>
            </a:pPr>
            <a:r>
              <a:rPr lang="en-US" dirty="0" err="1" smtClean="0"/>
              <a:t>Funktionen</a:t>
            </a:r>
            <a:r>
              <a:rPr lang="en-US" dirty="0" smtClean="0"/>
              <a:t> </a:t>
            </a:r>
            <a:r>
              <a:rPr lang="en-US" dirty="0" err="1" smtClean="0"/>
              <a:t>zur</a:t>
            </a:r>
            <a:r>
              <a:rPr lang="en-US" dirty="0" smtClean="0"/>
              <a:t> </a:t>
            </a:r>
            <a:r>
              <a:rPr lang="en-US" dirty="0" err="1" smtClean="0"/>
              <a:t>weiteren</a:t>
            </a:r>
            <a:r>
              <a:rPr lang="en-US" dirty="0" smtClean="0"/>
              <a:t> </a:t>
            </a:r>
            <a:r>
              <a:rPr lang="en-US" dirty="0" err="1" smtClean="0"/>
              <a:t>Analyse</a:t>
            </a:r>
            <a:r>
              <a:rPr lang="en-US" dirty="0" smtClean="0"/>
              <a:t> von </a:t>
            </a:r>
            <a:r>
              <a:rPr lang="en-US" dirty="0" err="1" smtClean="0"/>
              <a:t>Paketen</a:t>
            </a:r>
            <a:endParaRPr lang="en-US" dirty="0" smtClean="0"/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plot()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err="1" smtClean="0"/>
              <a:t>pdfdump</a:t>
            </a:r>
            <a:r>
              <a:rPr lang="en-US" dirty="0" smtClean="0"/>
              <a:t>()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conversations()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err="1" smtClean="0"/>
              <a:t>make_table</a:t>
            </a:r>
            <a:r>
              <a:rPr lang="en-US" dirty="0" smtClean="0"/>
              <a:t>()</a:t>
            </a:r>
          </a:p>
          <a:p>
            <a:pPr lvl="1">
              <a:buFont typeface="Wingdings" pitchFamily="2" charset="2"/>
              <a:buChar char="§"/>
            </a:pP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Scapy</a:t>
            </a:r>
            <a:r>
              <a:rPr lang="en-US" dirty="0" smtClean="0"/>
              <a:t> - </a:t>
            </a:r>
            <a:r>
              <a:rPr lang="en-US" dirty="0" err="1" smtClean="0"/>
              <a:t>Kommandoübersicht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30. Mai 2022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2022</a:t>
            </a:r>
            <a:endParaRPr lang="de-DE" altLang="x-non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E759618-9C00-4BE6-BEC7-89C58A64E5D0}" type="slidenum">
              <a:rPr lang="de-DE" altLang="x-none" smtClean="0"/>
              <a:pPr>
                <a:defRPr/>
              </a:pPr>
              <a:t>31</a:t>
            </a:fld>
            <a:endParaRPr lang="de-DE" altLang="x-none" dirty="0">
              <a:latin typeface="+mn-lt"/>
            </a:endParaRPr>
          </a:p>
        </p:txBody>
      </p:sp>
      <p:sp>
        <p:nvSpPr>
          <p:cNvPr id="9" name="Inhaltsplatzhalter 2"/>
          <p:cNvSpPr>
            <a:spLocks noGrp="1"/>
          </p:cNvSpPr>
          <p:nvPr>
            <p:ph idx="1"/>
          </p:nvPr>
        </p:nvSpPr>
        <p:spPr>
          <a:xfrm>
            <a:off x="328468" y="1734918"/>
            <a:ext cx="9820077" cy="4692169"/>
          </a:xfrm>
        </p:spPr>
        <p:txBody>
          <a:bodyPr/>
          <a:lstStyle/>
          <a:p>
            <a:pPr>
              <a:buNone/>
            </a:pPr>
            <a:r>
              <a:rPr lang="en-US" dirty="0" smtClean="0"/>
              <a:t>&gt;&gt;&gt; p = sniff(count=30)	// Count-Parameter </a:t>
            </a:r>
            <a:r>
              <a:rPr lang="en-US" dirty="0" err="1" smtClean="0"/>
              <a:t>ist</a:t>
            </a:r>
            <a:r>
              <a:rPr lang="en-US" dirty="0" smtClean="0"/>
              <a:t> optional</a:t>
            </a:r>
          </a:p>
          <a:p>
            <a:pPr>
              <a:buNone/>
            </a:pPr>
            <a:r>
              <a:rPr lang="en-US" dirty="0" smtClean="0"/>
              <a:t>&gt;&gt;&gt; </a:t>
            </a:r>
            <a:r>
              <a:rPr lang="en-US" dirty="0" err="1" smtClean="0"/>
              <a:t>p.conversations</a:t>
            </a:r>
            <a:r>
              <a:rPr lang="en-US" dirty="0" smtClean="0"/>
              <a:t>()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14562" y="2984500"/>
            <a:ext cx="6048375" cy="3695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4" dur="8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5" dur="8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8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Scapy</a:t>
            </a:r>
            <a:r>
              <a:rPr lang="en-US" dirty="0" smtClean="0"/>
              <a:t> - </a:t>
            </a:r>
            <a:r>
              <a:rPr lang="en-US" dirty="0" err="1" smtClean="0"/>
              <a:t>Kommandoübersicht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30. Mai 2022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2022</a:t>
            </a:r>
            <a:endParaRPr lang="de-DE" altLang="x-non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E759618-9C00-4BE6-BEC7-89C58A64E5D0}" type="slidenum">
              <a:rPr lang="de-DE" altLang="x-none" smtClean="0"/>
              <a:pPr>
                <a:defRPr/>
              </a:pPr>
              <a:t>32</a:t>
            </a:fld>
            <a:endParaRPr lang="de-DE" altLang="x-none" dirty="0">
              <a:latin typeface="+mn-lt"/>
            </a:endParaRPr>
          </a:p>
        </p:txBody>
      </p:sp>
      <p:sp>
        <p:nvSpPr>
          <p:cNvPr id="9" name="Inhaltsplatzhalter 2"/>
          <p:cNvSpPr>
            <a:spLocks noGrp="1"/>
          </p:cNvSpPr>
          <p:nvPr>
            <p:ph idx="1"/>
          </p:nvPr>
        </p:nvSpPr>
        <p:spPr>
          <a:xfrm>
            <a:off x="328468" y="1734918"/>
            <a:ext cx="9820077" cy="4692169"/>
          </a:xfrm>
        </p:spPr>
        <p:txBody>
          <a:bodyPr/>
          <a:lstStyle/>
          <a:p>
            <a:pPr>
              <a:buNone/>
            </a:pPr>
            <a:r>
              <a:rPr lang="en-US" dirty="0" smtClean="0"/>
              <a:t>&gt;&gt;&gt; p = sniff(count=1)</a:t>
            </a:r>
          </a:p>
          <a:p>
            <a:pPr>
              <a:buNone/>
            </a:pPr>
            <a:r>
              <a:rPr lang="en-US" dirty="0" smtClean="0"/>
              <a:t>&gt;&gt;&gt; </a:t>
            </a:r>
            <a:r>
              <a:rPr lang="en-US" dirty="0" err="1" smtClean="0"/>
              <a:t>p.pdfdump</a:t>
            </a:r>
            <a:r>
              <a:rPr lang="en-US" dirty="0" smtClean="0"/>
              <a:t>()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72043" y="1500069"/>
            <a:ext cx="7033806" cy="54129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4" dur="8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5" dur="8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8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Scapy</a:t>
            </a:r>
            <a:r>
              <a:rPr lang="en-US" dirty="0" smtClean="0"/>
              <a:t> - </a:t>
            </a:r>
            <a:r>
              <a:rPr lang="en-US" dirty="0" err="1" smtClean="0"/>
              <a:t>Paketsniffer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§"/>
            </a:pPr>
            <a:r>
              <a:rPr lang="en-US" dirty="0" err="1" smtClean="0"/>
              <a:t>Mitlesen</a:t>
            </a:r>
            <a:r>
              <a:rPr lang="en-US" dirty="0" smtClean="0"/>
              <a:t> von Traffic (</a:t>
            </a:r>
            <a:r>
              <a:rPr lang="en-US" dirty="0" err="1" smtClean="0"/>
              <a:t>Sniffen</a:t>
            </a:r>
            <a:r>
              <a:rPr lang="en-US" dirty="0" smtClean="0"/>
              <a:t>)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30. Mai 2022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2022</a:t>
            </a:r>
            <a:endParaRPr lang="de-DE" altLang="x-non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E759618-9C00-4BE6-BEC7-89C58A64E5D0}" type="slidenum">
              <a:rPr lang="de-DE" altLang="x-none" smtClean="0"/>
              <a:pPr>
                <a:defRPr/>
              </a:pPr>
              <a:t>33</a:t>
            </a:fld>
            <a:endParaRPr lang="de-DE" altLang="x-none" dirty="0">
              <a:latin typeface="+mn-lt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8569" y="2694449"/>
            <a:ext cx="10352088" cy="31384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(-#ppt_w/2)" to="(#ppt_x)" calcmode="lin" valueType="num">
                                      <p:cBhvr>
                                        <p:cTn id="7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0" to="-1.0" calcmode="lin" valueType="num">
                                      <p:cBhvr>
                                        <p:cTn id="8" dur="200" decel="5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xshear</p:attrName>
                                        </p:attrNameLst>
                                      </p:cBhvr>
                                    </p:anim>
                                    <p:animScale>
                                      <p:cBhvr>
                                        <p:cTn id="9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</p:cBhvr>
                                      <p:from x="100000" y="100000"/>
                                      <p:to x="80000" y="100000"/>
                                    </p:animScale>
                                    <p:anim by="(#ppt_h/3+#ppt_w*0.1)" calcmode="lin" valueType="num">
                                      <p:cBhvr additive="sum">
                                        <p:cTn id="10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Ende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 err="1" smtClean="0"/>
              <a:t>Vielen</a:t>
            </a:r>
            <a:r>
              <a:rPr lang="en-US" dirty="0" smtClean="0"/>
              <a:t> Dank </a:t>
            </a:r>
            <a:r>
              <a:rPr lang="en-US" dirty="0" err="1" smtClean="0"/>
              <a:t>für</a:t>
            </a:r>
            <a:r>
              <a:rPr lang="en-US" dirty="0" smtClean="0"/>
              <a:t> die </a:t>
            </a:r>
            <a:r>
              <a:rPr lang="en-US" dirty="0" err="1" smtClean="0"/>
              <a:t>Aufmerksamkeit</a:t>
            </a:r>
            <a:r>
              <a:rPr lang="en-US" dirty="0" smtClean="0"/>
              <a:t>!</a:t>
            </a:r>
          </a:p>
          <a:p>
            <a:pPr>
              <a:buNone/>
            </a:pPr>
            <a:r>
              <a:rPr lang="en-US" dirty="0" err="1" smtClean="0"/>
              <a:t>Fragen</a:t>
            </a:r>
            <a:r>
              <a:rPr lang="en-US" dirty="0" smtClean="0"/>
              <a:t>?</a:t>
            </a:r>
          </a:p>
          <a:p>
            <a:pPr>
              <a:buNone/>
            </a:pPr>
            <a:r>
              <a:rPr lang="en-US" dirty="0" err="1" smtClean="0"/>
              <a:t>Nächste</a:t>
            </a:r>
            <a:r>
              <a:rPr lang="en-US" dirty="0" smtClean="0"/>
              <a:t> </a:t>
            </a:r>
            <a:r>
              <a:rPr lang="en-US" dirty="0" err="1" smtClean="0"/>
              <a:t>Vorlesung</a:t>
            </a:r>
            <a:r>
              <a:rPr lang="en-US" dirty="0" smtClean="0"/>
              <a:t>: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Montag</a:t>
            </a:r>
            <a:r>
              <a:rPr lang="en-US" smtClean="0"/>
              <a:t>, 13. </a:t>
            </a:r>
            <a:r>
              <a:rPr lang="en-US" dirty="0" err="1" smtClean="0"/>
              <a:t>Juni</a:t>
            </a:r>
            <a:r>
              <a:rPr lang="en-US" dirty="0" smtClean="0"/>
              <a:t> 2022</a:t>
            </a:r>
          </a:p>
          <a:p>
            <a:pPr>
              <a:buNone/>
            </a:pPr>
            <a:r>
              <a:rPr lang="en-US" dirty="0" err="1" smtClean="0"/>
              <a:t>Nächste</a:t>
            </a:r>
            <a:r>
              <a:rPr lang="en-US" dirty="0" smtClean="0"/>
              <a:t> </a:t>
            </a:r>
            <a:r>
              <a:rPr lang="en-US" dirty="0" err="1" smtClean="0"/>
              <a:t>Übung</a:t>
            </a:r>
            <a:r>
              <a:rPr lang="en-US" dirty="0" smtClean="0"/>
              <a:t>: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err="1" smtClean="0"/>
              <a:t>Dienstag</a:t>
            </a:r>
            <a:r>
              <a:rPr lang="en-US" dirty="0" smtClean="0"/>
              <a:t>, 31. Mai 2022 – 16 </a:t>
            </a:r>
            <a:r>
              <a:rPr lang="en-US" dirty="0" err="1" smtClean="0"/>
              <a:t>Uhr</a:t>
            </a:r>
            <a:endParaRPr lang="en-US" dirty="0" smtClean="0"/>
          </a:p>
          <a:p>
            <a:pPr lvl="1">
              <a:buFont typeface="Wingdings" pitchFamily="2" charset="2"/>
              <a:buChar char="§"/>
            </a:pPr>
            <a:r>
              <a:rPr lang="en-US" dirty="0" err="1" smtClean="0"/>
              <a:t>Abgabe</a:t>
            </a:r>
            <a:r>
              <a:rPr lang="en-US" dirty="0" smtClean="0"/>
              <a:t> des </a:t>
            </a:r>
            <a:r>
              <a:rPr lang="en-US" dirty="0" err="1" smtClean="0"/>
              <a:t>Übungszettels</a:t>
            </a:r>
            <a:r>
              <a:rPr lang="en-US" dirty="0" smtClean="0"/>
              <a:t> 7 </a:t>
            </a:r>
            <a:r>
              <a:rPr lang="en-US" dirty="0" err="1" smtClean="0"/>
              <a:t>bis</a:t>
            </a:r>
            <a:r>
              <a:rPr lang="en-US" dirty="0" smtClean="0"/>
              <a:t> </a:t>
            </a:r>
            <a:r>
              <a:rPr lang="en-US" dirty="0" err="1" smtClean="0"/>
              <a:t>morgen</a:t>
            </a:r>
            <a:r>
              <a:rPr lang="en-US" dirty="0" smtClean="0"/>
              <a:t> – 16 </a:t>
            </a:r>
            <a:r>
              <a:rPr lang="en-US" dirty="0" err="1" smtClean="0"/>
              <a:t>Uhr</a:t>
            </a:r>
            <a:endParaRPr lang="en-US" dirty="0" smtClean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30. Mai 2022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Matthias Wübbeling - Vorlesung Netzwerksicherheit - SoSe 2022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F1E04-A1A3-475C-A843-CFD0985386EF}" type="slidenum">
              <a:rPr lang="de-DE" smtClean="0"/>
              <a:pPr/>
              <a:t>34</a:t>
            </a:fld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Internet Protocol v6</a:t>
            </a:r>
            <a:endParaRPr lang="de-DE" dirty="0"/>
          </a:p>
        </p:txBody>
      </p:sp>
      <p:sp>
        <p:nvSpPr>
          <p:cNvPr id="8" name="Inhaltsplatzhalt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§"/>
            </a:pPr>
            <a:r>
              <a:rPr lang="en-US" dirty="0" err="1" smtClean="0"/>
              <a:t>Gefahren</a:t>
            </a:r>
            <a:r>
              <a:rPr lang="en-US" dirty="0" smtClean="0"/>
              <a:t> </a:t>
            </a:r>
            <a:r>
              <a:rPr lang="en-US" dirty="0" err="1" smtClean="0"/>
              <a:t>durch</a:t>
            </a:r>
            <a:r>
              <a:rPr lang="en-US" dirty="0" smtClean="0"/>
              <a:t> ICMPv6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ICMPv6-Pakete </a:t>
            </a:r>
            <a:r>
              <a:rPr lang="en-US" dirty="0" err="1" smtClean="0"/>
              <a:t>können</a:t>
            </a:r>
            <a:r>
              <a:rPr lang="en-US" dirty="0" smtClean="0"/>
              <a:t> (</a:t>
            </a:r>
            <a:r>
              <a:rPr lang="en-US" dirty="0" err="1" smtClean="0"/>
              <a:t>Teile</a:t>
            </a:r>
            <a:r>
              <a:rPr lang="en-US" dirty="0" smtClean="0"/>
              <a:t> </a:t>
            </a:r>
            <a:r>
              <a:rPr lang="en-US" dirty="0" err="1" smtClean="0"/>
              <a:t>der</a:t>
            </a:r>
            <a:r>
              <a:rPr lang="en-US" dirty="0" smtClean="0"/>
              <a:t>) </a:t>
            </a:r>
            <a:r>
              <a:rPr lang="en-US" dirty="0" err="1" smtClean="0"/>
              <a:t>fehlerverursachenden</a:t>
            </a:r>
            <a:r>
              <a:rPr lang="en-US" dirty="0" smtClean="0"/>
              <a:t> </a:t>
            </a:r>
            <a:r>
              <a:rPr lang="en-US" dirty="0" err="1" smtClean="0"/>
              <a:t>Pakete</a:t>
            </a:r>
            <a:r>
              <a:rPr lang="en-US" dirty="0" smtClean="0"/>
              <a:t> </a:t>
            </a:r>
            <a:r>
              <a:rPr lang="en-US" dirty="0" err="1" smtClean="0"/>
              <a:t>beinhalten</a:t>
            </a:r>
            <a:endParaRPr lang="en-US" dirty="0" smtClean="0"/>
          </a:p>
          <a:p>
            <a:pPr lvl="2">
              <a:buNone/>
            </a:pPr>
            <a:r>
              <a:rPr lang="en-US" dirty="0" smtClean="0"/>
              <a:t>=&gt; Covert-Chanel Alarm!</a:t>
            </a:r>
          </a:p>
          <a:p>
            <a:pPr lvl="2">
              <a:buFont typeface="Wingdings" pitchFamily="2" charset="2"/>
              <a:buChar char="§"/>
            </a:pPr>
            <a:r>
              <a:rPr lang="en-US" dirty="0" smtClean="0"/>
              <a:t>Firewalls </a:t>
            </a:r>
            <a:r>
              <a:rPr lang="en-US" dirty="0" err="1" smtClean="0"/>
              <a:t>sollten</a:t>
            </a:r>
            <a:r>
              <a:rPr lang="en-US" dirty="0" smtClean="0"/>
              <a:t> in </a:t>
            </a:r>
            <a:r>
              <a:rPr lang="en-US" dirty="0" err="1" smtClean="0"/>
              <a:t>Fehlerpakete</a:t>
            </a:r>
            <a:r>
              <a:rPr lang="en-US" dirty="0" smtClean="0"/>
              <a:t> </a:t>
            </a:r>
            <a:r>
              <a:rPr lang="en-US" dirty="0" err="1" smtClean="0"/>
              <a:t>schauen</a:t>
            </a:r>
            <a:r>
              <a:rPr lang="en-US" dirty="0" smtClean="0"/>
              <a:t> und </a:t>
            </a:r>
            <a:r>
              <a:rPr lang="en-US" dirty="0" err="1" smtClean="0"/>
              <a:t>Legitimität</a:t>
            </a:r>
            <a:r>
              <a:rPr lang="en-US" dirty="0" smtClean="0"/>
              <a:t> </a:t>
            </a:r>
            <a:r>
              <a:rPr lang="en-US" dirty="0" err="1" smtClean="0"/>
              <a:t>enthaltener</a:t>
            </a:r>
            <a:r>
              <a:rPr lang="en-US" dirty="0" smtClean="0"/>
              <a:t> </a:t>
            </a:r>
            <a:r>
              <a:rPr lang="en-US" dirty="0" err="1" smtClean="0"/>
              <a:t>Pakete</a:t>
            </a:r>
            <a:r>
              <a:rPr lang="en-US" dirty="0" smtClean="0"/>
              <a:t> </a:t>
            </a:r>
            <a:r>
              <a:rPr lang="en-US" dirty="0" err="1" smtClean="0"/>
              <a:t>prüfen</a:t>
            </a:r>
            <a:endParaRPr lang="en-US" dirty="0" smtClean="0"/>
          </a:p>
          <a:p>
            <a:pPr lvl="3">
              <a:buNone/>
            </a:pPr>
            <a:r>
              <a:rPr lang="en-US" dirty="0" smtClean="0"/>
              <a:t>=&gt; </a:t>
            </a:r>
            <a:r>
              <a:rPr lang="en-US" dirty="0" err="1" smtClean="0"/>
              <a:t>Verwendete</a:t>
            </a:r>
            <a:r>
              <a:rPr lang="en-US" dirty="0" smtClean="0"/>
              <a:t> IP-</a:t>
            </a:r>
            <a:r>
              <a:rPr lang="en-US" dirty="0" err="1" smtClean="0"/>
              <a:t>Adressen</a:t>
            </a:r>
            <a:r>
              <a:rPr lang="en-US" dirty="0" smtClean="0"/>
              <a:t> </a:t>
            </a:r>
            <a:r>
              <a:rPr lang="en-US" dirty="0" err="1" smtClean="0"/>
              <a:t>im</a:t>
            </a:r>
            <a:r>
              <a:rPr lang="en-US" dirty="0" smtClean="0"/>
              <a:t> </a:t>
            </a:r>
            <a:r>
              <a:rPr lang="en-US" dirty="0" err="1" smtClean="0"/>
              <a:t>Paket</a:t>
            </a:r>
            <a:endParaRPr lang="en-US" dirty="0" smtClean="0"/>
          </a:p>
          <a:p>
            <a:pPr lvl="3">
              <a:buNone/>
            </a:pPr>
            <a:r>
              <a:rPr lang="en-US" dirty="0" smtClean="0"/>
              <a:t>=&gt; </a:t>
            </a:r>
            <a:r>
              <a:rPr lang="en-US" dirty="0" err="1" smtClean="0"/>
              <a:t>Flussrichtung</a:t>
            </a:r>
            <a:r>
              <a:rPr lang="en-US" dirty="0" smtClean="0"/>
              <a:t> </a:t>
            </a:r>
            <a:r>
              <a:rPr lang="en-US" dirty="0" err="1" smtClean="0"/>
              <a:t>Fehlermeldung</a:t>
            </a:r>
            <a:r>
              <a:rPr lang="en-US" dirty="0" smtClean="0"/>
              <a:t> / </a:t>
            </a:r>
            <a:r>
              <a:rPr lang="en-US" dirty="0" err="1" smtClean="0"/>
              <a:t>Paket</a:t>
            </a:r>
            <a:r>
              <a:rPr lang="en-US" dirty="0" smtClean="0"/>
              <a:t> </a:t>
            </a:r>
            <a:r>
              <a:rPr lang="en-US" dirty="0" err="1" smtClean="0"/>
              <a:t>im</a:t>
            </a:r>
            <a:r>
              <a:rPr lang="en-US" dirty="0" smtClean="0"/>
              <a:t> </a:t>
            </a:r>
            <a:r>
              <a:rPr lang="en-US" dirty="0" err="1" smtClean="0"/>
              <a:t>Bezug</a:t>
            </a:r>
            <a:r>
              <a:rPr lang="en-US" dirty="0" smtClean="0"/>
              <a:t> auf IP-</a:t>
            </a:r>
            <a:r>
              <a:rPr lang="en-US" dirty="0" err="1" smtClean="0"/>
              <a:t>Adressen</a:t>
            </a:r>
            <a:endParaRPr lang="en-US" dirty="0" smtClean="0"/>
          </a:p>
          <a:p>
            <a:pPr lvl="2">
              <a:buFont typeface="Wingdings" pitchFamily="2" charset="2"/>
              <a:buChar char="§"/>
            </a:pPr>
            <a:r>
              <a:rPr lang="en-US" dirty="0" smtClean="0"/>
              <a:t>Denial-of-Service </a:t>
            </a:r>
            <a:r>
              <a:rPr lang="en-US" dirty="0" err="1" smtClean="0"/>
              <a:t>gegen</a:t>
            </a:r>
            <a:r>
              <a:rPr lang="en-US" dirty="0" smtClean="0"/>
              <a:t> Router </a:t>
            </a:r>
            <a:r>
              <a:rPr lang="en-US" dirty="0" err="1" smtClean="0"/>
              <a:t>durch</a:t>
            </a:r>
            <a:r>
              <a:rPr lang="en-US" dirty="0" smtClean="0"/>
              <a:t> </a:t>
            </a:r>
            <a:r>
              <a:rPr lang="en-US" dirty="0" err="1" smtClean="0"/>
              <a:t>manipulierte</a:t>
            </a:r>
            <a:r>
              <a:rPr lang="en-US" dirty="0" smtClean="0"/>
              <a:t> </a:t>
            </a:r>
            <a:r>
              <a:rPr lang="en-US" dirty="0" err="1" smtClean="0"/>
              <a:t>Pakete</a:t>
            </a:r>
            <a:endParaRPr lang="en-US" dirty="0" smtClean="0"/>
          </a:p>
          <a:p>
            <a:pPr lvl="3">
              <a:buFont typeface="Wingdings" pitchFamily="2" charset="2"/>
              <a:buChar char="§"/>
            </a:pPr>
            <a:r>
              <a:rPr lang="en-US" dirty="0" smtClean="0"/>
              <a:t>Router </a:t>
            </a:r>
            <a:r>
              <a:rPr lang="en-US" dirty="0" err="1" smtClean="0"/>
              <a:t>bastelt</a:t>
            </a:r>
            <a:r>
              <a:rPr lang="en-US" dirty="0" smtClean="0"/>
              <a:t> </a:t>
            </a:r>
            <a:r>
              <a:rPr lang="en-US" dirty="0" err="1" smtClean="0"/>
              <a:t>nur</a:t>
            </a:r>
            <a:r>
              <a:rPr lang="en-US" dirty="0" smtClean="0"/>
              <a:t> </a:t>
            </a:r>
            <a:r>
              <a:rPr lang="en-US" dirty="0" err="1" smtClean="0"/>
              <a:t>noch</a:t>
            </a:r>
            <a:r>
              <a:rPr lang="en-US" dirty="0" smtClean="0"/>
              <a:t> ICMPv6-Fehlerpakete </a:t>
            </a:r>
            <a:r>
              <a:rPr lang="en-US" dirty="0" err="1" smtClean="0"/>
              <a:t>zusammen</a:t>
            </a:r>
            <a:endParaRPr lang="en-US" dirty="0" smtClean="0"/>
          </a:p>
          <a:p>
            <a:pPr lvl="3">
              <a:buFont typeface="Wingdings" pitchFamily="2" charset="2"/>
              <a:buChar char="§"/>
            </a:pPr>
            <a:r>
              <a:rPr lang="en-US" dirty="0" err="1" smtClean="0"/>
              <a:t>Kann</a:t>
            </a:r>
            <a:r>
              <a:rPr lang="en-US" dirty="0" smtClean="0"/>
              <a:t> </a:t>
            </a:r>
            <a:r>
              <a:rPr lang="en-US" dirty="0" err="1" smtClean="0"/>
              <a:t>verhindert</a:t>
            </a:r>
            <a:r>
              <a:rPr lang="en-US" dirty="0" smtClean="0"/>
              <a:t> </a:t>
            </a:r>
            <a:r>
              <a:rPr lang="en-US" dirty="0" err="1" smtClean="0"/>
              <a:t>werden</a:t>
            </a:r>
            <a:r>
              <a:rPr lang="en-US" dirty="0" smtClean="0"/>
              <a:t> </a:t>
            </a:r>
            <a:r>
              <a:rPr lang="en-US" dirty="0" err="1" smtClean="0"/>
              <a:t>durch</a:t>
            </a:r>
            <a:r>
              <a:rPr lang="en-US" dirty="0" smtClean="0"/>
              <a:t> </a:t>
            </a:r>
            <a:r>
              <a:rPr lang="en-US" dirty="0" err="1" smtClean="0"/>
              <a:t>einen</a:t>
            </a:r>
            <a:r>
              <a:rPr lang="en-US" dirty="0" smtClean="0"/>
              <a:t> Threshold, </a:t>
            </a:r>
            <a:r>
              <a:rPr lang="en-US" dirty="0" err="1" smtClean="0"/>
              <a:t>wie</a:t>
            </a:r>
            <a:r>
              <a:rPr lang="en-US" dirty="0" smtClean="0"/>
              <a:t> oft </a:t>
            </a:r>
            <a:r>
              <a:rPr lang="en-US" dirty="0" err="1" smtClean="0"/>
              <a:t>der</a:t>
            </a:r>
            <a:r>
              <a:rPr lang="en-US" dirty="0" smtClean="0"/>
              <a:t> Router ICMP-</a:t>
            </a:r>
            <a:r>
              <a:rPr lang="en-US" dirty="0" err="1" smtClean="0"/>
              <a:t>Pakete</a:t>
            </a:r>
            <a:r>
              <a:rPr lang="en-US" dirty="0" smtClean="0"/>
              <a:t> </a:t>
            </a:r>
            <a:r>
              <a:rPr lang="en-US" dirty="0" err="1" smtClean="0"/>
              <a:t>behandeln</a:t>
            </a:r>
            <a:r>
              <a:rPr lang="en-US" dirty="0" smtClean="0"/>
              <a:t> </a:t>
            </a:r>
            <a:r>
              <a:rPr lang="en-US" dirty="0" err="1" smtClean="0"/>
              <a:t>soll</a:t>
            </a:r>
            <a:endParaRPr lang="en-US" dirty="0" smtClean="0"/>
          </a:p>
          <a:p>
            <a:pPr lvl="4">
              <a:buFont typeface="Wingdings" pitchFamily="2" charset="2"/>
              <a:buChar char="§"/>
            </a:pPr>
            <a:r>
              <a:rPr lang="en-US" dirty="0" smtClean="0"/>
              <a:t>“ipv6 </a:t>
            </a:r>
            <a:r>
              <a:rPr lang="en-US" dirty="0" err="1" smtClean="0"/>
              <a:t>icmp</a:t>
            </a:r>
            <a:r>
              <a:rPr lang="en-US" dirty="0" smtClean="0"/>
              <a:t> error-interval </a:t>
            </a:r>
            <a:r>
              <a:rPr lang="en-US" i="1" dirty="0" smtClean="0"/>
              <a:t>milliseconds</a:t>
            </a:r>
            <a:r>
              <a:rPr lang="en-US" dirty="0" smtClean="0"/>
              <a:t>” 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30. Mai 2022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Matthias Wübbeling - Vorlesung Netzwerksicherheit - SoSe 2022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F1E04-A1A3-475C-A843-CFD0985386EF}" type="slidenum">
              <a:rPr lang="de-DE" smtClean="0"/>
              <a:pPr/>
              <a:t>4</a:t>
            </a:fld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ICMPv6 </a:t>
            </a:r>
            <a:r>
              <a:rPr lang="en-US" dirty="0" err="1" smtClean="0"/>
              <a:t>interner</a:t>
            </a:r>
            <a:r>
              <a:rPr lang="en-US" dirty="0" smtClean="0"/>
              <a:t> </a:t>
            </a:r>
            <a:r>
              <a:rPr lang="en-US" dirty="0" err="1" smtClean="0"/>
              <a:t>Datenverkehr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§"/>
            </a:pPr>
            <a:r>
              <a:rPr lang="en-US" dirty="0" err="1" smtClean="0"/>
              <a:t>Verdächtige</a:t>
            </a:r>
            <a:r>
              <a:rPr lang="en-US" dirty="0" smtClean="0"/>
              <a:t> ICMPv6-Pakete (Was </a:t>
            </a:r>
            <a:r>
              <a:rPr lang="en-US" dirty="0" err="1" smtClean="0"/>
              <a:t>sollte</a:t>
            </a:r>
            <a:r>
              <a:rPr lang="en-US" dirty="0" smtClean="0"/>
              <a:t> man </a:t>
            </a:r>
            <a:r>
              <a:rPr lang="en-US" dirty="0" err="1" smtClean="0"/>
              <a:t>filtern</a:t>
            </a:r>
            <a:r>
              <a:rPr lang="en-US" dirty="0" smtClean="0"/>
              <a:t>?)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err="1" smtClean="0"/>
              <a:t>Ungenutzte</a:t>
            </a:r>
            <a:r>
              <a:rPr lang="en-US" dirty="0" smtClean="0"/>
              <a:t> ICMPv6-Typen (in </a:t>
            </a:r>
            <a:r>
              <a:rPr lang="en-US" dirty="0" err="1" smtClean="0"/>
              <a:t>produktiven</a:t>
            </a:r>
            <a:r>
              <a:rPr lang="en-US" dirty="0" smtClean="0"/>
              <a:t> </a:t>
            </a:r>
            <a:r>
              <a:rPr lang="en-US" dirty="0" err="1" smtClean="0"/>
              <a:t>Umgebungen</a:t>
            </a:r>
            <a:r>
              <a:rPr lang="en-US" dirty="0" smtClean="0"/>
              <a:t>)</a:t>
            </a:r>
          </a:p>
          <a:p>
            <a:pPr lvl="2">
              <a:buFont typeface="Wingdings" pitchFamily="2" charset="2"/>
              <a:buChar char="§"/>
            </a:pPr>
            <a:r>
              <a:rPr lang="en-US" dirty="0" smtClean="0"/>
              <a:t>Unallocated error messages: Type 5–99 and type 102–126</a:t>
            </a:r>
          </a:p>
          <a:p>
            <a:pPr lvl="2">
              <a:buFont typeface="Wingdings" pitchFamily="2" charset="2"/>
              <a:buChar char="§"/>
            </a:pPr>
            <a:r>
              <a:rPr lang="en-US" dirty="0" smtClean="0"/>
              <a:t>Unallocated informational messages: Type 155–199 and type 202–254</a:t>
            </a:r>
          </a:p>
          <a:p>
            <a:pPr lvl="2">
              <a:buFont typeface="Wingdings" pitchFamily="2" charset="2"/>
              <a:buChar char="§"/>
            </a:pPr>
            <a:r>
              <a:rPr lang="en-US" dirty="0" smtClean="0"/>
              <a:t>Experimental messages: Type 100, 101, 200, 201</a:t>
            </a:r>
          </a:p>
          <a:p>
            <a:pPr lvl="2">
              <a:buFont typeface="Wingdings" pitchFamily="2" charset="2"/>
              <a:buChar char="§"/>
            </a:pPr>
            <a:r>
              <a:rPr lang="en-US" dirty="0" smtClean="0"/>
              <a:t>Extension type numbers: Type 127, 255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err="1" smtClean="0"/>
              <a:t>Abhängig</a:t>
            </a:r>
            <a:r>
              <a:rPr lang="en-US" dirty="0" smtClean="0"/>
              <a:t> von </a:t>
            </a:r>
            <a:r>
              <a:rPr lang="en-US" dirty="0" err="1" smtClean="0"/>
              <a:t>der</a:t>
            </a:r>
            <a:r>
              <a:rPr lang="en-US" dirty="0" smtClean="0"/>
              <a:t> </a:t>
            </a:r>
            <a:r>
              <a:rPr lang="en-US" dirty="0" err="1" smtClean="0"/>
              <a:t>Funktionalität</a:t>
            </a:r>
            <a:r>
              <a:rPr lang="en-US" dirty="0" smtClean="0"/>
              <a:t>, die </a:t>
            </a:r>
            <a:r>
              <a:rPr lang="en-US" dirty="0" err="1" smtClean="0"/>
              <a:t>im</a:t>
            </a:r>
            <a:r>
              <a:rPr lang="en-US" dirty="0" smtClean="0"/>
              <a:t> </a:t>
            </a:r>
            <a:r>
              <a:rPr lang="en-US" dirty="0" err="1" smtClean="0"/>
              <a:t>Netzwerk</a:t>
            </a:r>
            <a:r>
              <a:rPr lang="en-US" dirty="0" smtClean="0"/>
              <a:t> </a:t>
            </a:r>
            <a:r>
              <a:rPr lang="en-US" dirty="0" err="1" smtClean="0"/>
              <a:t>benötigt</a:t>
            </a:r>
            <a:r>
              <a:rPr lang="en-US" dirty="0" smtClean="0"/>
              <a:t> </a:t>
            </a:r>
            <a:r>
              <a:rPr lang="en-US" dirty="0" err="1" smtClean="0"/>
              <a:t>wird</a:t>
            </a:r>
            <a:r>
              <a:rPr lang="en-US" dirty="0" smtClean="0"/>
              <a:t>:.</a:t>
            </a:r>
          </a:p>
          <a:p>
            <a:pPr lvl="2">
              <a:buFont typeface="Wingdings" pitchFamily="2" charset="2"/>
              <a:buChar char="§"/>
            </a:pPr>
            <a:r>
              <a:rPr lang="en-US" dirty="0" smtClean="0"/>
              <a:t>Router Renumbering (ICMPv6 </a:t>
            </a:r>
            <a:r>
              <a:rPr lang="en-US" dirty="0" err="1" smtClean="0"/>
              <a:t>Typ</a:t>
            </a:r>
            <a:r>
              <a:rPr lang="en-US" dirty="0" smtClean="0"/>
              <a:t> 138)</a:t>
            </a:r>
          </a:p>
          <a:p>
            <a:pPr lvl="3">
              <a:buFont typeface="Wingdings" pitchFamily="2" charset="2"/>
              <a:buChar char="§"/>
            </a:pPr>
            <a:r>
              <a:rPr lang="en-US" dirty="0" err="1" smtClean="0"/>
              <a:t>Sollte</a:t>
            </a:r>
            <a:r>
              <a:rPr lang="en-US" dirty="0" smtClean="0"/>
              <a:t> </a:t>
            </a:r>
            <a:r>
              <a:rPr lang="en-US" dirty="0" err="1" smtClean="0"/>
              <a:t>auch</a:t>
            </a:r>
            <a:r>
              <a:rPr lang="en-US" dirty="0" smtClean="0"/>
              <a:t> </a:t>
            </a:r>
            <a:r>
              <a:rPr lang="en-US" dirty="0" err="1" smtClean="0"/>
              <a:t>bei</a:t>
            </a:r>
            <a:r>
              <a:rPr lang="en-US" dirty="0" smtClean="0"/>
              <a:t> </a:t>
            </a:r>
            <a:r>
              <a:rPr lang="en-US" dirty="0" err="1" smtClean="0"/>
              <a:t>internem</a:t>
            </a:r>
            <a:r>
              <a:rPr lang="en-US" dirty="0" smtClean="0"/>
              <a:t> </a:t>
            </a:r>
            <a:r>
              <a:rPr lang="en-US" dirty="0" err="1" smtClean="0"/>
              <a:t>Datenverkehr</a:t>
            </a:r>
            <a:r>
              <a:rPr lang="en-US" dirty="0" smtClean="0"/>
              <a:t> </a:t>
            </a:r>
            <a:r>
              <a:rPr lang="en-US" dirty="0" err="1" smtClean="0"/>
              <a:t>überwacht</a:t>
            </a:r>
            <a:r>
              <a:rPr lang="en-US" dirty="0" smtClean="0"/>
              <a:t> </a:t>
            </a:r>
            <a:r>
              <a:rPr lang="en-US" dirty="0" err="1" smtClean="0"/>
              <a:t>werden</a:t>
            </a:r>
            <a:endParaRPr lang="en-US" dirty="0" smtClean="0"/>
          </a:p>
          <a:p>
            <a:pPr lvl="4">
              <a:buFont typeface="Wingdings" pitchFamily="2" charset="2"/>
              <a:buChar char="§"/>
            </a:pPr>
            <a:r>
              <a:rPr lang="en-US" dirty="0" smtClean="0"/>
              <a:t>Auf </a:t>
            </a:r>
            <a:r>
              <a:rPr lang="en-US" dirty="0" err="1" smtClean="0"/>
              <a:t>keinem</a:t>
            </a:r>
            <a:r>
              <a:rPr lang="en-US" dirty="0" smtClean="0"/>
              <a:t> Fall </a:t>
            </a:r>
            <a:r>
              <a:rPr lang="en-US" dirty="0" err="1" smtClean="0"/>
              <a:t>aus</a:t>
            </a:r>
            <a:r>
              <a:rPr lang="en-US" dirty="0" smtClean="0"/>
              <a:t> </a:t>
            </a:r>
            <a:r>
              <a:rPr lang="en-US" dirty="0" err="1" smtClean="0"/>
              <a:t>dem</a:t>
            </a:r>
            <a:r>
              <a:rPr lang="en-US" dirty="0" smtClean="0"/>
              <a:t> Internet in das </a:t>
            </a:r>
            <a:r>
              <a:rPr lang="en-US" dirty="0" err="1" smtClean="0"/>
              <a:t>lokale</a:t>
            </a:r>
            <a:r>
              <a:rPr lang="en-US" dirty="0" smtClean="0"/>
              <a:t> </a:t>
            </a:r>
            <a:r>
              <a:rPr lang="en-US" dirty="0" err="1" smtClean="0"/>
              <a:t>Netz</a:t>
            </a:r>
            <a:r>
              <a:rPr lang="en-US" dirty="0" smtClean="0"/>
              <a:t> </a:t>
            </a:r>
            <a:r>
              <a:rPr lang="en-US" dirty="0" err="1" smtClean="0"/>
              <a:t>erlauben</a:t>
            </a:r>
            <a:endParaRPr lang="en-US" dirty="0" smtClean="0"/>
          </a:p>
          <a:p>
            <a:pPr lvl="4">
              <a:buFont typeface="Wingdings" pitchFamily="2" charset="2"/>
              <a:buChar char="§"/>
            </a:pPr>
            <a:r>
              <a:rPr lang="en-US" dirty="0" err="1" smtClean="0"/>
              <a:t>Bei</a:t>
            </a:r>
            <a:r>
              <a:rPr lang="en-US" dirty="0" smtClean="0"/>
              <a:t> </a:t>
            </a:r>
            <a:r>
              <a:rPr lang="en-US" dirty="0" err="1" smtClean="0"/>
              <a:t>unterschiedlichen</a:t>
            </a:r>
            <a:r>
              <a:rPr lang="en-US" dirty="0" smtClean="0"/>
              <a:t> Sites (</a:t>
            </a:r>
            <a:r>
              <a:rPr lang="en-US" dirty="0" err="1" smtClean="0"/>
              <a:t>großer</a:t>
            </a:r>
            <a:r>
              <a:rPr lang="en-US" dirty="0" smtClean="0"/>
              <a:t> </a:t>
            </a:r>
            <a:r>
              <a:rPr lang="en-US" dirty="0" err="1" smtClean="0"/>
              <a:t>Unternehmensnetzwerke</a:t>
            </a:r>
            <a:r>
              <a:rPr lang="en-US" dirty="0" smtClean="0"/>
              <a:t>) </a:t>
            </a:r>
            <a:r>
              <a:rPr lang="en-US" dirty="0" err="1" smtClean="0"/>
              <a:t>auch</a:t>
            </a:r>
            <a:r>
              <a:rPr lang="en-US" dirty="0" smtClean="0"/>
              <a:t> </a:t>
            </a:r>
            <a:r>
              <a:rPr lang="en-US" dirty="0" err="1" smtClean="0"/>
              <a:t>nicht</a:t>
            </a:r>
            <a:r>
              <a:rPr lang="en-US" dirty="0" smtClean="0"/>
              <a:t> von </a:t>
            </a:r>
            <a:r>
              <a:rPr lang="en-US" dirty="0" err="1" smtClean="0"/>
              <a:t>fremden</a:t>
            </a:r>
            <a:r>
              <a:rPr lang="en-US" dirty="0" smtClean="0"/>
              <a:t> Sites </a:t>
            </a:r>
            <a:r>
              <a:rPr lang="en-US" dirty="0" err="1" smtClean="0"/>
              <a:t>erlauben</a:t>
            </a:r>
            <a:endParaRPr lang="en-US" dirty="0" smtClean="0"/>
          </a:p>
          <a:p>
            <a:pPr lvl="2">
              <a:buFont typeface="Wingdings" pitchFamily="2" charset="2"/>
              <a:buChar char="§"/>
            </a:pPr>
            <a:r>
              <a:rPr lang="fr-FR" dirty="0" err="1" smtClean="0"/>
              <a:t>Node</a:t>
            </a:r>
            <a:r>
              <a:rPr lang="fr-FR" dirty="0" smtClean="0"/>
              <a:t> Information </a:t>
            </a:r>
            <a:r>
              <a:rPr lang="fr-FR" dirty="0" err="1" smtClean="0"/>
              <a:t>Query</a:t>
            </a:r>
            <a:r>
              <a:rPr lang="fr-FR" dirty="0" smtClean="0"/>
              <a:t> messages (ICMPv6 </a:t>
            </a:r>
            <a:r>
              <a:rPr lang="fr-FR" dirty="0" err="1" smtClean="0"/>
              <a:t>Typen</a:t>
            </a:r>
            <a:r>
              <a:rPr lang="fr-FR" dirty="0" smtClean="0"/>
              <a:t> 139 </a:t>
            </a:r>
            <a:r>
              <a:rPr lang="fr-FR" dirty="0" err="1" smtClean="0"/>
              <a:t>und</a:t>
            </a:r>
            <a:r>
              <a:rPr lang="fr-FR" dirty="0" smtClean="0"/>
              <a:t> 140)</a:t>
            </a:r>
          </a:p>
          <a:p>
            <a:pPr lvl="3">
              <a:buFont typeface="Wingdings" pitchFamily="2" charset="2"/>
              <a:buChar char="§"/>
            </a:pPr>
            <a:endParaRPr lang="en-US" dirty="0" smtClean="0"/>
          </a:p>
          <a:p>
            <a:pPr lvl="4">
              <a:buFont typeface="Wingdings" pitchFamily="2" charset="2"/>
              <a:buChar char="§"/>
            </a:pPr>
            <a:endParaRPr lang="en-US" dirty="0" smtClean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30. Mai 2022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2022</a:t>
            </a:r>
            <a:endParaRPr lang="de-DE" altLang="x-non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E759618-9C00-4BE6-BEC7-89C58A64E5D0}" type="slidenum">
              <a:rPr lang="de-DE" altLang="x-none" smtClean="0"/>
              <a:pPr>
                <a:defRPr/>
              </a:pPr>
              <a:t>5</a:t>
            </a:fld>
            <a:endParaRPr lang="de-DE" altLang="x-none" dirty="0"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ICMPv6 </a:t>
            </a:r>
            <a:r>
              <a:rPr lang="en-US" dirty="0" err="1" smtClean="0"/>
              <a:t>externer</a:t>
            </a:r>
            <a:r>
              <a:rPr lang="en-US" dirty="0" smtClean="0"/>
              <a:t> </a:t>
            </a:r>
            <a:r>
              <a:rPr lang="en-US" dirty="0" err="1" smtClean="0"/>
              <a:t>Datenverkehr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§"/>
            </a:pPr>
            <a:r>
              <a:rPr lang="en-US" dirty="0" smtClean="0"/>
              <a:t>ICMPv6 Echo Requests (Ping) </a:t>
            </a:r>
            <a:r>
              <a:rPr lang="en-US" dirty="0" err="1" smtClean="0"/>
              <a:t>aus</a:t>
            </a:r>
            <a:r>
              <a:rPr lang="en-US" dirty="0" smtClean="0"/>
              <a:t> </a:t>
            </a:r>
            <a:r>
              <a:rPr lang="en-US" dirty="0" err="1" smtClean="0"/>
              <a:t>fremden</a:t>
            </a:r>
            <a:r>
              <a:rPr lang="en-US" dirty="0" smtClean="0"/>
              <a:t> </a:t>
            </a:r>
            <a:r>
              <a:rPr lang="en-US" dirty="0" err="1" smtClean="0"/>
              <a:t>Netzen</a:t>
            </a:r>
            <a:endParaRPr lang="en-US" dirty="0" smtClean="0"/>
          </a:p>
          <a:p>
            <a:pPr lvl="1">
              <a:buFont typeface="Wingdings" pitchFamily="2" charset="2"/>
              <a:buChar char="§"/>
            </a:pPr>
            <a:r>
              <a:rPr lang="en-US" dirty="0" err="1" smtClean="0"/>
              <a:t>Können</a:t>
            </a:r>
            <a:r>
              <a:rPr lang="en-US" dirty="0" smtClean="0"/>
              <a:t> </a:t>
            </a:r>
            <a:r>
              <a:rPr lang="en-US" dirty="0" err="1" smtClean="0"/>
              <a:t>zum</a:t>
            </a:r>
            <a:r>
              <a:rPr lang="en-US" dirty="0" smtClean="0"/>
              <a:t> </a:t>
            </a:r>
            <a:r>
              <a:rPr lang="en-US" dirty="0" err="1" smtClean="0"/>
              <a:t>Ausspionieren</a:t>
            </a:r>
            <a:r>
              <a:rPr lang="en-US" dirty="0" smtClean="0"/>
              <a:t> </a:t>
            </a:r>
            <a:r>
              <a:rPr lang="en-US" dirty="0" err="1" smtClean="0"/>
              <a:t>der</a:t>
            </a:r>
            <a:r>
              <a:rPr lang="en-US" dirty="0" smtClean="0"/>
              <a:t> </a:t>
            </a:r>
            <a:r>
              <a:rPr lang="en-US" dirty="0" err="1" smtClean="0"/>
              <a:t>Geräte</a:t>
            </a:r>
            <a:r>
              <a:rPr lang="en-US" dirty="0" smtClean="0"/>
              <a:t> </a:t>
            </a:r>
            <a:r>
              <a:rPr lang="en-US" dirty="0" err="1" smtClean="0"/>
              <a:t>im</a:t>
            </a:r>
            <a:r>
              <a:rPr lang="en-US" dirty="0" smtClean="0"/>
              <a:t> </a:t>
            </a:r>
            <a:r>
              <a:rPr lang="en-US" dirty="0" err="1" smtClean="0"/>
              <a:t>lokalen</a:t>
            </a:r>
            <a:r>
              <a:rPr lang="en-US" dirty="0" smtClean="0"/>
              <a:t> </a:t>
            </a:r>
            <a:r>
              <a:rPr lang="en-US" dirty="0" err="1" smtClean="0"/>
              <a:t>Netzwerk</a:t>
            </a:r>
            <a:r>
              <a:rPr lang="en-US" dirty="0" smtClean="0"/>
              <a:t> </a:t>
            </a:r>
            <a:r>
              <a:rPr lang="en-US" dirty="0" err="1" smtClean="0"/>
              <a:t>verwendet</a:t>
            </a:r>
            <a:r>
              <a:rPr lang="en-US" dirty="0" smtClean="0"/>
              <a:t> </a:t>
            </a:r>
            <a:r>
              <a:rPr lang="en-US" dirty="0" err="1" smtClean="0"/>
              <a:t>werden</a:t>
            </a:r>
            <a:endParaRPr lang="en-US" dirty="0" smtClean="0"/>
          </a:p>
          <a:p>
            <a:pPr>
              <a:buFont typeface="Wingdings" pitchFamily="2" charset="2"/>
              <a:buChar char="§"/>
            </a:pPr>
            <a:r>
              <a:rPr lang="en-US" dirty="0" err="1" smtClean="0"/>
              <a:t>Welche</a:t>
            </a:r>
            <a:r>
              <a:rPr lang="en-US" dirty="0" smtClean="0"/>
              <a:t> ICMPv6-Pakete </a:t>
            </a:r>
            <a:r>
              <a:rPr lang="en-US" dirty="0" err="1" smtClean="0"/>
              <a:t>müssen</a:t>
            </a:r>
            <a:r>
              <a:rPr lang="en-US" dirty="0" smtClean="0"/>
              <a:t> </a:t>
            </a:r>
            <a:r>
              <a:rPr lang="en-US" dirty="0" err="1" smtClean="0"/>
              <a:t>mindestens</a:t>
            </a:r>
            <a:r>
              <a:rPr lang="en-US" dirty="0" smtClean="0"/>
              <a:t> </a:t>
            </a:r>
            <a:r>
              <a:rPr lang="en-US" dirty="0" err="1" smtClean="0"/>
              <a:t>erlaubt</a:t>
            </a:r>
            <a:r>
              <a:rPr lang="en-US" dirty="0" smtClean="0"/>
              <a:t> </a:t>
            </a:r>
            <a:r>
              <a:rPr lang="en-US" dirty="0" err="1" smtClean="0"/>
              <a:t>werden</a:t>
            </a:r>
            <a:r>
              <a:rPr lang="en-US" dirty="0" smtClean="0"/>
              <a:t>?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Type 1: Destination Unreachable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Type 2: Packet Too Big—PMTUD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Type 3: Time Exceeded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Type 4: Parameter Problem</a:t>
            </a:r>
          </a:p>
          <a:p>
            <a:pPr>
              <a:buFont typeface="Wingdings" pitchFamily="2" charset="2"/>
              <a:buChar char="§"/>
            </a:pPr>
            <a:r>
              <a:rPr lang="en-US" dirty="0" smtClean="0"/>
              <a:t>Was </a:t>
            </a:r>
            <a:r>
              <a:rPr lang="en-US" dirty="0" err="1" smtClean="0"/>
              <a:t>kann</a:t>
            </a:r>
            <a:r>
              <a:rPr lang="en-US" dirty="0" smtClean="0"/>
              <a:t> </a:t>
            </a:r>
            <a:r>
              <a:rPr lang="en-US" dirty="0" err="1" smtClean="0"/>
              <a:t>erlaubt</a:t>
            </a:r>
            <a:r>
              <a:rPr lang="en-US" dirty="0" smtClean="0"/>
              <a:t> </a:t>
            </a:r>
            <a:r>
              <a:rPr lang="en-US" dirty="0" err="1" smtClean="0"/>
              <a:t>werden</a:t>
            </a:r>
            <a:r>
              <a:rPr lang="en-US" dirty="0" smtClean="0"/>
              <a:t>?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ICMPv6 Echo Responses (Ping)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ICMPv6 Echo Requests (</a:t>
            </a:r>
            <a:r>
              <a:rPr lang="en-US" dirty="0" err="1" smtClean="0"/>
              <a:t>bei</a:t>
            </a:r>
            <a:r>
              <a:rPr lang="en-US" dirty="0" smtClean="0"/>
              <a:t> </a:t>
            </a:r>
            <a:r>
              <a:rPr lang="en-US" dirty="0" err="1" smtClean="0"/>
              <a:t>Bedarf</a:t>
            </a:r>
            <a:r>
              <a:rPr lang="en-US" dirty="0" smtClean="0"/>
              <a:t>, </a:t>
            </a:r>
            <a:r>
              <a:rPr lang="en-US" dirty="0" err="1" smtClean="0"/>
              <a:t>evtl</a:t>
            </a:r>
            <a:r>
              <a:rPr lang="en-US" dirty="0" smtClean="0"/>
              <a:t>. </a:t>
            </a:r>
            <a:r>
              <a:rPr lang="en-US" dirty="0" err="1" smtClean="0"/>
              <a:t>für</a:t>
            </a:r>
            <a:r>
              <a:rPr lang="en-US" dirty="0" smtClean="0"/>
              <a:t> </a:t>
            </a:r>
            <a:r>
              <a:rPr lang="en-US" dirty="0" err="1" smtClean="0"/>
              <a:t>einzelne</a:t>
            </a:r>
            <a:r>
              <a:rPr lang="en-US" dirty="0" smtClean="0"/>
              <a:t> Hosts / Server)</a:t>
            </a:r>
          </a:p>
          <a:p>
            <a:pPr lvl="1">
              <a:buFont typeface="Wingdings" pitchFamily="2" charset="2"/>
              <a:buChar char="§"/>
            </a:pPr>
            <a:endParaRPr lang="en-US" dirty="0" smtClean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30. Mai 2022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2022</a:t>
            </a:r>
            <a:endParaRPr lang="de-DE" altLang="x-non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E759618-9C00-4BE6-BEC7-89C58A64E5D0}" type="slidenum">
              <a:rPr lang="de-DE" altLang="x-none" smtClean="0"/>
              <a:pPr>
                <a:defRPr/>
              </a:pPr>
              <a:t>6</a:t>
            </a:fld>
            <a:endParaRPr lang="de-DE" altLang="x-none" dirty="0"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ICMPv6 Best Practices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§"/>
            </a:pPr>
            <a:r>
              <a:rPr lang="en-US" dirty="0" smtClean="0"/>
              <a:t>Firewall / </a:t>
            </a:r>
            <a:r>
              <a:rPr lang="en-US" dirty="0" err="1" smtClean="0"/>
              <a:t>Paketfilter</a:t>
            </a:r>
            <a:endParaRPr lang="en-US" dirty="0" smtClean="0"/>
          </a:p>
          <a:p>
            <a:pPr lvl="1">
              <a:buFont typeface="Wingdings" pitchFamily="2" charset="2"/>
              <a:buChar char="§"/>
            </a:pPr>
            <a:r>
              <a:rPr lang="en-US" dirty="0" err="1" smtClean="0"/>
              <a:t>Erlaube</a:t>
            </a:r>
            <a:r>
              <a:rPr lang="en-US" dirty="0" smtClean="0"/>
              <a:t> </a:t>
            </a:r>
            <a:r>
              <a:rPr lang="en-US" dirty="0" err="1" smtClean="0"/>
              <a:t>nur</a:t>
            </a:r>
            <a:r>
              <a:rPr lang="en-US" dirty="0" smtClean="0"/>
              <a:t> ICMPv6-Pakettypen, die </a:t>
            </a:r>
            <a:r>
              <a:rPr lang="en-US" dirty="0" err="1" smtClean="0"/>
              <a:t>explizit</a:t>
            </a:r>
            <a:r>
              <a:rPr lang="en-US" dirty="0" smtClean="0"/>
              <a:t> </a:t>
            </a:r>
            <a:r>
              <a:rPr lang="en-US" dirty="0" err="1" smtClean="0"/>
              <a:t>genutzt</a:t>
            </a:r>
            <a:r>
              <a:rPr lang="en-US" dirty="0" smtClean="0"/>
              <a:t> / </a:t>
            </a:r>
            <a:r>
              <a:rPr lang="en-US" dirty="0" err="1" smtClean="0"/>
              <a:t>benötigt</a:t>
            </a:r>
            <a:r>
              <a:rPr lang="en-US" dirty="0" smtClean="0"/>
              <a:t> </a:t>
            </a:r>
            <a:r>
              <a:rPr lang="en-US" dirty="0" err="1" smtClean="0"/>
              <a:t>werden</a:t>
            </a:r>
            <a:endParaRPr lang="en-US" dirty="0" smtClean="0"/>
          </a:p>
          <a:p>
            <a:pPr lvl="2">
              <a:buFont typeface="Wingdings" pitchFamily="2" charset="2"/>
              <a:buChar char="§"/>
            </a:pPr>
            <a:r>
              <a:rPr lang="en-US" dirty="0" err="1" smtClean="0"/>
              <a:t>Statt</a:t>
            </a:r>
            <a:r>
              <a:rPr lang="en-US" dirty="0" smtClean="0"/>
              <a:t>: </a:t>
            </a:r>
            <a:r>
              <a:rPr lang="en-US" dirty="0" err="1" smtClean="0"/>
              <a:t>Verbiete</a:t>
            </a:r>
            <a:r>
              <a:rPr lang="en-US" dirty="0" smtClean="0"/>
              <a:t> </a:t>
            </a:r>
            <a:r>
              <a:rPr lang="en-US" dirty="0" err="1" smtClean="0"/>
              <a:t>einzelne</a:t>
            </a:r>
            <a:r>
              <a:rPr lang="en-US" dirty="0" smtClean="0"/>
              <a:t> </a:t>
            </a:r>
            <a:r>
              <a:rPr lang="en-US" dirty="0" err="1" smtClean="0"/>
              <a:t>Typen</a:t>
            </a:r>
            <a:r>
              <a:rPr lang="en-US" dirty="0" smtClean="0"/>
              <a:t> auf Basis des </a:t>
            </a:r>
            <a:r>
              <a:rPr lang="en-US" dirty="0" err="1" smtClean="0"/>
              <a:t>Missbrauchspotentials</a:t>
            </a:r>
            <a:endParaRPr lang="en-US" dirty="0" smtClean="0"/>
          </a:p>
          <a:p>
            <a:pPr lvl="1">
              <a:buFont typeface="Wingdings" pitchFamily="2" charset="2"/>
              <a:buChar char="§"/>
            </a:pPr>
            <a:r>
              <a:rPr lang="de-DE" dirty="0" smtClean="0"/>
              <a:t>RFC 4890: „</a:t>
            </a:r>
            <a:r>
              <a:rPr lang="de-DE" dirty="0" err="1" smtClean="0"/>
              <a:t>Recommendations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Filtering</a:t>
            </a:r>
            <a:r>
              <a:rPr lang="de-DE" dirty="0" smtClean="0"/>
              <a:t> ICMPv6 Messages in Firewalls“</a:t>
            </a:r>
          </a:p>
          <a:p>
            <a:pPr lvl="2">
              <a:buFont typeface="Wingdings" pitchFamily="2" charset="2"/>
              <a:buChar char="§"/>
            </a:pPr>
            <a:r>
              <a:rPr lang="en-US" dirty="0" err="1" smtClean="0"/>
              <a:t>Enthält</a:t>
            </a:r>
            <a:r>
              <a:rPr lang="en-US" dirty="0" smtClean="0"/>
              <a:t> </a:t>
            </a:r>
            <a:r>
              <a:rPr lang="en-US" dirty="0" err="1" smtClean="0"/>
              <a:t>ein</a:t>
            </a:r>
            <a:r>
              <a:rPr lang="en-US" dirty="0" smtClean="0"/>
              <a:t> Bash-Script </a:t>
            </a:r>
            <a:r>
              <a:rPr lang="en-US" dirty="0" err="1" smtClean="0"/>
              <a:t>als</a:t>
            </a:r>
            <a:r>
              <a:rPr lang="en-US" dirty="0" smtClean="0"/>
              <a:t> </a:t>
            </a:r>
            <a:r>
              <a:rPr lang="en-US" dirty="0" err="1" smtClean="0"/>
              <a:t>Beispiel</a:t>
            </a:r>
            <a:r>
              <a:rPr lang="en-US" dirty="0" smtClean="0"/>
              <a:t> </a:t>
            </a:r>
            <a:r>
              <a:rPr lang="en-US" dirty="0" err="1" smtClean="0"/>
              <a:t>für</a:t>
            </a:r>
            <a:r>
              <a:rPr lang="en-US" dirty="0" smtClean="0"/>
              <a:t> ip6tables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30. Mai 2022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2022</a:t>
            </a:r>
            <a:endParaRPr lang="de-DE" altLang="x-non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E759618-9C00-4BE6-BEC7-89C58A64E5D0}" type="slidenum">
              <a:rPr lang="de-DE" altLang="x-none" smtClean="0"/>
              <a:pPr>
                <a:defRPr/>
              </a:pPr>
              <a:t>7</a:t>
            </a:fld>
            <a:endParaRPr lang="de-DE" altLang="x-none" dirty="0"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IPv6 Multicast </a:t>
            </a:r>
            <a:r>
              <a:rPr lang="en-US" dirty="0" err="1" smtClean="0"/>
              <a:t>Verwundbarkeiten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§"/>
            </a:pPr>
            <a:r>
              <a:rPr lang="en-US" dirty="0" err="1" smtClean="0"/>
              <a:t>Reconnaisance</a:t>
            </a:r>
            <a:endParaRPr lang="en-US" dirty="0" smtClean="0"/>
          </a:p>
          <a:p>
            <a:pPr lvl="1">
              <a:buFont typeface="Wingdings" pitchFamily="2" charset="2"/>
              <a:buChar char="§"/>
            </a:pPr>
            <a:r>
              <a:rPr lang="en-US" dirty="0" err="1" smtClean="0"/>
              <a:t>Multicastgruppen</a:t>
            </a:r>
            <a:endParaRPr lang="en-US" dirty="0" smtClean="0"/>
          </a:p>
          <a:p>
            <a:pPr lvl="2">
              <a:buFont typeface="Wingdings" pitchFamily="2" charset="2"/>
              <a:buChar char="§"/>
            </a:pPr>
            <a:r>
              <a:rPr lang="en-US" dirty="0" smtClean="0"/>
              <a:t>All Nodes</a:t>
            </a:r>
          </a:p>
          <a:p>
            <a:pPr lvl="2">
              <a:buFont typeface="Wingdings" pitchFamily="2" charset="2"/>
              <a:buChar char="§"/>
            </a:pPr>
            <a:r>
              <a:rPr lang="en-US" dirty="0" smtClean="0"/>
              <a:t>All Routers</a:t>
            </a:r>
          </a:p>
          <a:p>
            <a:pPr lvl="2">
              <a:buFont typeface="Wingdings" pitchFamily="2" charset="2"/>
              <a:buChar char="§"/>
            </a:pPr>
            <a:r>
              <a:rPr lang="en-US" dirty="0" smtClean="0"/>
              <a:t>All DHCPv6 Servers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err="1" smtClean="0"/>
              <a:t>Mögliche</a:t>
            </a:r>
            <a:r>
              <a:rPr lang="en-US" dirty="0" smtClean="0"/>
              <a:t> </a:t>
            </a:r>
            <a:r>
              <a:rPr lang="en-US" dirty="0" err="1" smtClean="0"/>
              <a:t>Ziele</a:t>
            </a:r>
            <a:r>
              <a:rPr lang="en-US" dirty="0" smtClean="0"/>
              <a:t> des </a:t>
            </a:r>
            <a:r>
              <a:rPr lang="en-US" dirty="0" err="1" smtClean="0"/>
              <a:t>Angreifers</a:t>
            </a:r>
            <a:r>
              <a:rPr lang="en-US" dirty="0" smtClean="0"/>
              <a:t>:</a:t>
            </a:r>
          </a:p>
          <a:p>
            <a:pPr lvl="2">
              <a:buFont typeface="Wingdings" pitchFamily="2" charset="2"/>
              <a:buChar char="§"/>
            </a:pPr>
            <a:r>
              <a:rPr lang="en-US" dirty="0" err="1" smtClean="0"/>
              <a:t>Zugang</a:t>
            </a:r>
            <a:r>
              <a:rPr lang="en-US" dirty="0" smtClean="0"/>
              <a:t> </a:t>
            </a:r>
            <a:r>
              <a:rPr lang="en-US" dirty="0" err="1" smtClean="0"/>
              <a:t>zum</a:t>
            </a:r>
            <a:r>
              <a:rPr lang="en-US" dirty="0" smtClean="0"/>
              <a:t> DHCP-Server </a:t>
            </a:r>
            <a:r>
              <a:rPr lang="en-US" dirty="0" err="1" smtClean="0"/>
              <a:t>erlaubt</a:t>
            </a:r>
            <a:r>
              <a:rPr lang="en-US" dirty="0" smtClean="0"/>
              <a:t> </a:t>
            </a:r>
            <a:r>
              <a:rPr lang="en-US" dirty="0" err="1" smtClean="0"/>
              <a:t>Blick</a:t>
            </a:r>
            <a:r>
              <a:rPr lang="en-US" dirty="0" smtClean="0"/>
              <a:t> in die Logs</a:t>
            </a:r>
          </a:p>
          <a:p>
            <a:pPr lvl="3">
              <a:buFont typeface="Wingdings" pitchFamily="2" charset="2"/>
              <a:buChar char="§"/>
            </a:pPr>
            <a:r>
              <a:rPr lang="en-US" dirty="0" err="1" smtClean="0"/>
              <a:t>Der</a:t>
            </a:r>
            <a:r>
              <a:rPr lang="en-US" dirty="0" smtClean="0"/>
              <a:t> </a:t>
            </a:r>
            <a:r>
              <a:rPr lang="en-US" dirty="0" err="1" smtClean="0"/>
              <a:t>Angreifer</a:t>
            </a:r>
            <a:r>
              <a:rPr lang="en-US" dirty="0" smtClean="0"/>
              <a:t> muss dank Multicast </a:t>
            </a:r>
            <a:r>
              <a:rPr lang="en-US" dirty="0" err="1" smtClean="0"/>
              <a:t>nicht</a:t>
            </a:r>
            <a:r>
              <a:rPr lang="en-US" dirty="0" smtClean="0"/>
              <a:t> </a:t>
            </a:r>
            <a:r>
              <a:rPr lang="en-US" dirty="0" err="1" smtClean="0"/>
              <a:t>einmal</a:t>
            </a:r>
            <a:r>
              <a:rPr lang="en-US" dirty="0" smtClean="0"/>
              <a:t> </a:t>
            </a:r>
            <a:r>
              <a:rPr lang="en-US" dirty="0" err="1" smtClean="0"/>
              <a:t>wissen</a:t>
            </a:r>
            <a:r>
              <a:rPr lang="en-US" dirty="0" smtClean="0"/>
              <a:t>, </a:t>
            </a:r>
            <a:r>
              <a:rPr lang="en-US" dirty="0" err="1" smtClean="0"/>
              <a:t>welche</a:t>
            </a:r>
            <a:r>
              <a:rPr lang="en-US" dirty="0" smtClean="0"/>
              <a:t> Server DHCP-Server </a:t>
            </a:r>
            <a:r>
              <a:rPr lang="en-US" dirty="0" err="1" smtClean="0"/>
              <a:t>sind</a:t>
            </a:r>
            <a:r>
              <a:rPr lang="en-US" dirty="0" smtClean="0"/>
              <a:t>!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Amplification Attacks </a:t>
            </a:r>
            <a:r>
              <a:rPr lang="en-US" dirty="0" err="1" smtClean="0"/>
              <a:t>mittels</a:t>
            </a:r>
            <a:r>
              <a:rPr lang="en-US" dirty="0" smtClean="0"/>
              <a:t> Multicast</a:t>
            </a:r>
          </a:p>
          <a:p>
            <a:pPr lvl="2">
              <a:buFont typeface="Wingdings" pitchFamily="2" charset="2"/>
              <a:buChar char="§"/>
            </a:pPr>
            <a:r>
              <a:rPr lang="en-US" dirty="0" err="1" smtClean="0"/>
              <a:t>Beispiel</a:t>
            </a:r>
            <a:r>
              <a:rPr lang="en-US" dirty="0" smtClean="0"/>
              <a:t>: </a:t>
            </a:r>
            <a:r>
              <a:rPr lang="en-US" dirty="0" err="1" smtClean="0"/>
              <a:t>Gespoofte</a:t>
            </a:r>
            <a:r>
              <a:rPr lang="en-US" dirty="0" smtClean="0"/>
              <a:t> </a:t>
            </a:r>
            <a:r>
              <a:rPr lang="en-US" dirty="0" err="1" smtClean="0"/>
              <a:t>Absenderadresse</a:t>
            </a:r>
            <a:r>
              <a:rPr lang="en-US" dirty="0" smtClean="0"/>
              <a:t> an Multicast-</a:t>
            </a:r>
            <a:r>
              <a:rPr lang="en-US" dirty="0" err="1" smtClean="0"/>
              <a:t>Gruppe</a:t>
            </a:r>
            <a:endParaRPr lang="en-US" dirty="0" smtClean="0"/>
          </a:p>
          <a:p>
            <a:pPr lvl="2">
              <a:buFont typeface="Wingdings" pitchFamily="2" charset="2"/>
              <a:buChar char="§"/>
            </a:pPr>
            <a:r>
              <a:rPr lang="en-US" dirty="0" smtClean="0"/>
              <a:t>Gut </a:t>
            </a:r>
            <a:r>
              <a:rPr lang="en-US" dirty="0" err="1" smtClean="0"/>
              <a:t>daran</a:t>
            </a:r>
            <a:r>
              <a:rPr lang="en-US" dirty="0" smtClean="0"/>
              <a:t>: ICMPv6-Error-Nachrichten </a:t>
            </a:r>
            <a:r>
              <a:rPr lang="en-US" dirty="0" err="1" smtClean="0"/>
              <a:t>dürfen</a:t>
            </a:r>
            <a:r>
              <a:rPr lang="en-US" dirty="0" smtClean="0"/>
              <a:t> </a:t>
            </a:r>
            <a:r>
              <a:rPr lang="en-US" dirty="0" err="1" smtClean="0"/>
              <a:t>nicht</a:t>
            </a:r>
            <a:r>
              <a:rPr lang="en-US" dirty="0" smtClean="0"/>
              <a:t> </a:t>
            </a:r>
            <a:r>
              <a:rPr lang="en-US" dirty="0" err="1" smtClean="0"/>
              <a:t>als</a:t>
            </a:r>
            <a:r>
              <a:rPr lang="en-US" dirty="0" smtClean="0"/>
              <a:t> </a:t>
            </a:r>
            <a:r>
              <a:rPr lang="en-US" dirty="0" err="1" smtClean="0"/>
              <a:t>Antwort</a:t>
            </a:r>
            <a:r>
              <a:rPr lang="en-US" dirty="0" smtClean="0"/>
              <a:t> auf Multicast-</a:t>
            </a:r>
            <a:r>
              <a:rPr lang="en-US" dirty="0" err="1" smtClean="0"/>
              <a:t>Pakete</a:t>
            </a:r>
            <a:r>
              <a:rPr lang="en-US" dirty="0" smtClean="0"/>
              <a:t> </a:t>
            </a:r>
            <a:r>
              <a:rPr lang="en-US" dirty="0" err="1" smtClean="0"/>
              <a:t>gesendet</a:t>
            </a:r>
            <a:r>
              <a:rPr lang="en-US" dirty="0" smtClean="0"/>
              <a:t> </a:t>
            </a:r>
            <a:r>
              <a:rPr lang="en-US" dirty="0" err="1" smtClean="0"/>
              <a:t>werden</a:t>
            </a:r>
            <a:r>
              <a:rPr lang="en-US" dirty="0" smtClean="0"/>
              <a:t> (RFC 2463)!</a:t>
            </a:r>
          </a:p>
          <a:p>
            <a:pPr lvl="2">
              <a:buFont typeface="Wingdings" pitchFamily="2" charset="2"/>
              <a:buChar char="§"/>
            </a:pPr>
            <a:endParaRPr lang="en-US" dirty="0" smtClean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30. Mai 2022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2022</a:t>
            </a:r>
            <a:endParaRPr lang="de-DE" altLang="x-non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E759618-9C00-4BE6-BEC7-89C58A64E5D0}" type="slidenum">
              <a:rPr lang="de-DE" altLang="x-none" smtClean="0"/>
              <a:pPr>
                <a:defRPr/>
              </a:pPr>
              <a:t>8</a:t>
            </a:fld>
            <a:endParaRPr lang="de-DE" altLang="x-none" dirty="0"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IPv6 Multicast </a:t>
            </a:r>
            <a:r>
              <a:rPr lang="en-US" dirty="0" err="1" smtClean="0"/>
              <a:t>Verwundbarkeiten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§"/>
            </a:pPr>
            <a:r>
              <a:rPr lang="en-US" dirty="0" smtClean="0"/>
              <a:t>Ping / Pong Amplification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30. Mai 2022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2022</a:t>
            </a:r>
            <a:endParaRPr lang="de-DE" altLang="x-non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E759618-9C00-4BE6-BEC7-89C58A64E5D0}" type="slidenum">
              <a:rPr lang="de-DE" altLang="x-none" smtClean="0"/>
              <a:pPr>
                <a:defRPr/>
              </a:pPr>
              <a:t>9</a:t>
            </a:fld>
            <a:endParaRPr lang="de-DE" altLang="x-none" dirty="0">
              <a:latin typeface="+mn-lt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10664" y="1455763"/>
            <a:ext cx="8834400" cy="588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Textfeld 9"/>
          <p:cNvSpPr txBox="1"/>
          <p:nvPr/>
        </p:nvSpPr>
        <p:spPr>
          <a:xfrm>
            <a:off x="2214276" y="4392761"/>
            <a:ext cx="1809791" cy="74892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216000" indent="-216000">
              <a:spcAft>
                <a:spcPts val="420"/>
              </a:spcAft>
            </a:pPr>
            <a:r>
              <a:rPr lang="de-DE" sz="1400" b="1" dirty="0" smtClean="0">
                <a:solidFill>
                  <a:srgbClr val="00B050"/>
                </a:solidFill>
              </a:rPr>
              <a:t>ICMPv6 echo </a:t>
            </a:r>
            <a:r>
              <a:rPr lang="de-DE" sz="1400" b="1" dirty="0" err="1" smtClean="0">
                <a:solidFill>
                  <a:srgbClr val="00B050"/>
                </a:solidFill>
              </a:rPr>
              <a:t>request</a:t>
            </a:r>
            <a:endParaRPr lang="de-DE" sz="1400" b="1" dirty="0" smtClean="0">
              <a:solidFill>
                <a:srgbClr val="00B050"/>
              </a:solidFill>
            </a:endParaRPr>
          </a:p>
          <a:p>
            <a:pPr marL="216000" indent="-216000">
              <a:spcAft>
                <a:spcPts val="420"/>
              </a:spcAft>
            </a:pPr>
            <a:r>
              <a:rPr lang="de-DE" sz="1400" b="1" dirty="0" smtClean="0">
                <a:solidFill>
                  <a:srgbClr val="00B050"/>
                </a:solidFill>
              </a:rPr>
              <a:t>DST = FF02::1</a:t>
            </a:r>
          </a:p>
          <a:p>
            <a:pPr marL="216000" indent="-216000">
              <a:spcAft>
                <a:spcPts val="420"/>
              </a:spcAft>
            </a:pPr>
            <a:r>
              <a:rPr lang="de-DE" sz="1400" b="1" dirty="0" smtClean="0">
                <a:solidFill>
                  <a:srgbClr val="00B050"/>
                </a:solidFill>
              </a:rPr>
              <a:t>SRC = B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0000" y="1454400"/>
            <a:ext cx="8834400" cy="58848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Textfeld 11"/>
          <p:cNvSpPr txBox="1"/>
          <p:nvPr/>
        </p:nvSpPr>
        <p:spPr>
          <a:xfrm>
            <a:off x="7398196" y="3456657"/>
            <a:ext cx="1807645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16000" indent="-216000">
              <a:spcAft>
                <a:spcPts val="420"/>
              </a:spcAft>
            </a:pPr>
            <a:r>
              <a:rPr lang="de-DE" sz="1400" b="1" dirty="0" smtClean="0">
                <a:solidFill>
                  <a:srgbClr val="FF0000"/>
                </a:solidFill>
              </a:rPr>
              <a:t>ICMPv6 Echo </a:t>
            </a:r>
            <a:r>
              <a:rPr lang="de-DE" sz="1400" b="1" dirty="0" err="1" smtClean="0">
                <a:solidFill>
                  <a:srgbClr val="FF0000"/>
                </a:solidFill>
              </a:rPr>
              <a:t>Reply</a:t>
            </a:r>
            <a:endParaRPr lang="de-DE" sz="1400" b="1" dirty="0" smtClean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0" grpId="0"/>
      <p:bldP spid="12" grpId="0"/>
    </p:bldLst>
  </p:timing>
</p:sld>
</file>

<file path=ppt/theme/theme1.xml><?xml version="1.0" encoding="utf-8"?>
<a:theme xmlns:a="http://schemas.openxmlformats.org/drawingml/2006/main" name="slides-official">
  <a:themeElements>
    <a:clrScheme name="Uni-Bonn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909085"/>
      </a:accent1>
      <a:accent2>
        <a:srgbClr val="07529A"/>
      </a:accent2>
      <a:accent3>
        <a:srgbClr val="EAB90C"/>
      </a:accent3>
      <a:accent4>
        <a:srgbClr val="D8D8C8"/>
      </a:accent4>
      <a:accent5>
        <a:srgbClr val="053D73"/>
      </a:accent5>
      <a:accent6>
        <a:srgbClr val="F8DE83"/>
      </a:accent6>
      <a:hlink>
        <a:srgbClr val="79BAF8"/>
      </a:hlink>
      <a:folHlink>
        <a:srgbClr val="6C6C62"/>
      </a:folHlink>
    </a:clrScheme>
    <a:fontScheme name="Uni-Bonn">
      <a:majorFont>
        <a:latin typeface="Exo 2"/>
        <a:ea typeface=""/>
        <a:cs typeface="Calibri"/>
      </a:majorFont>
      <a:minorFont>
        <a:latin typeface="Calibri"/>
        <a:ea typeface=""/>
        <a:cs typeface="Calibri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4"/>
        </a:solidFill>
        <a:ln>
          <a:noFill/>
        </a:ln>
      </a:spPr>
      <a:bodyPr rtlCol="0" anchor="ctr"/>
      <a:lstStyle>
        <a:defPPr algn="ctr">
          <a:defRPr sz="1400" dirty="0" err="1" smtClean="0">
            <a:solidFill>
              <a:schemeClr val="accent2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accent2"/>
          </a:solidFill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marL="216000" indent="-216000">
          <a:spcAft>
            <a:spcPts val="420"/>
          </a:spcAft>
          <a:buFont typeface="Calibri" panose="020F0502020204030204" pitchFamily="34" charset="0"/>
          <a:buChar char="−"/>
          <a:defRPr sz="1400" dirty="0" err="1" smtClean="0">
            <a:solidFill>
              <a:schemeClr val="accent2"/>
            </a:solidFill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Netzwerksicherheit - Kapitel 4 - TLS</Template>
  <TotalTime>0</TotalTime>
  <Words>1700</Words>
  <Application>Microsoft Office PowerPoint</Application>
  <PresentationFormat>Benutzerdefiniert</PresentationFormat>
  <Paragraphs>324</Paragraphs>
  <Slides>34</Slides>
  <Notes>5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34</vt:i4>
      </vt:variant>
    </vt:vector>
  </HeadingPairs>
  <TitlesOfParts>
    <vt:vector size="35" baseType="lpstr">
      <vt:lpstr>slides-official</vt:lpstr>
      <vt:lpstr>Vorlesung Netzwerksicherheit</vt:lpstr>
      <vt:lpstr>Internet Protocol v6 Security Aspects</vt:lpstr>
      <vt:lpstr>Internet Protocol v6</vt:lpstr>
      <vt:lpstr>Internet Protocol v6</vt:lpstr>
      <vt:lpstr>ICMPv6 interner Datenverkehr</vt:lpstr>
      <vt:lpstr>ICMPv6 externer Datenverkehr</vt:lpstr>
      <vt:lpstr>ICMPv6 Best Practices</vt:lpstr>
      <vt:lpstr>IPv6 Multicast Verwundbarkeiten</vt:lpstr>
      <vt:lpstr>IPv6 Multicast Verwundbarkeiten</vt:lpstr>
      <vt:lpstr>IPv6 Multicast verwundbarkeiten </vt:lpstr>
      <vt:lpstr>IPv6 Extension header</vt:lpstr>
      <vt:lpstr>IPv6 Extension Header</vt:lpstr>
      <vt:lpstr>Router Alert Angriff</vt:lpstr>
      <vt:lpstr>Routing Header</vt:lpstr>
      <vt:lpstr>Routing Header Typ 0</vt:lpstr>
      <vt:lpstr>Routing Header</vt:lpstr>
      <vt:lpstr>Routing Header</vt:lpstr>
      <vt:lpstr>IPv6 Fragmentation</vt:lpstr>
      <vt:lpstr>Reconnaissance in IPv6-netzen</vt:lpstr>
      <vt:lpstr>Reconnaissance in IPv6-netzen</vt:lpstr>
      <vt:lpstr>OS-Detection mit IPv6-Headern</vt:lpstr>
      <vt:lpstr>OS-Detection mit IPv6-Headern</vt:lpstr>
      <vt:lpstr>OS-Detection mit IPv6-Headern</vt:lpstr>
      <vt:lpstr>OS-Detection mit IPv6-Headern</vt:lpstr>
      <vt:lpstr>Werkzeug zur Paketmanipulation</vt:lpstr>
      <vt:lpstr>Scapy - Kommandoübersicht</vt:lpstr>
      <vt:lpstr>Scapy – ICMPv6 Echo Request</vt:lpstr>
      <vt:lpstr>Scapy – ICMPv6 Echo Response</vt:lpstr>
      <vt:lpstr>Scapy - Kommandoübersicht</vt:lpstr>
      <vt:lpstr>Scapy - Kommandoübersicht</vt:lpstr>
      <vt:lpstr>Scapy - Kommandoübersicht</vt:lpstr>
      <vt:lpstr>Scapy - Kommandoübersicht</vt:lpstr>
      <vt:lpstr>Scapy - Paketsniffer</vt:lpstr>
      <vt:lpstr>Ende</vt:lpstr>
    </vt:vector>
  </TitlesOfParts>
  <Company>HRZ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Traditionell  modern</dc:title>
  <dc:creator>Vohwinkel</dc:creator>
  <cp:lastModifiedBy>Wuebbeling</cp:lastModifiedBy>
  <cp:revision>1306</cp:revision>
  <cp:lastPrinted>2021-06-21T11:55:06Z</cp:lastPrinted>
  <dcterms:created xsi:type="dcterms:W3CDTF">2004-10-07T07:33:45Z</dcterms:created>
  <dcterms:modified xsi:type="dcterms:W3CDTF">2022-08-25T08:03:01Z</dcterms:modified>
</cp:coreProperties>
</file>